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tif" ContentType="image/tif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5" r:id="rId1"/>
    <p:sldMasterId id="2147483667" r:id="rId2"/>
  </p:sldMasterIdLst>
  <p:notesMasterIdLst>
    <p:notesMasterId r:id="rId46"/>
  </p:notesMasterIdLst>
  <p:handoutMasterIdLst>
    <p:handoutMasterId r:id="rId47"/>
  </p:handoutMasterIdLst>
  <p:sldIdLst>
    <p:sldId id="256" r:id="rId3"/>
    <p:sldId id="268" r:id="rId4"/>
    <p:sldId id="271" r:id="rId5"/>
    <p:sldId id="257" r:id="rId6"/>
    <p:sldId id="259" r:id="rId7"/>
    <p:sldId id="258" r:id="rId8"/>
    <p:sldId id="272" r:id="rId9"/>
    <p:sldId id="263" r:id="rId10"/>
    <p:sldId id="260" r:id="rId11"/>
    <p:sldId id="266" r:id="rId12"/>
    <p:sldId id="274" r:id="rId13"/>
    <p:sldId id="276" r:id="rId14"/>
    <p:sldId id="275" r:id="rId15"/>
    <p:sldId id="264" r:id="rId16"/>
    <p:sldId id="267" r:id="rId17"/>
    <p:sldId id="265" r:id="rId18"/>
    <p:sldId id="300" r:id="rId19"/>
    <p:sldId id="303" r:id="rId20"/>
    <p:sldId id="299" r:id="rId21"/>
    <p:sldId id="261" r:id="rId22"/>
    <p:sldId id="304" r:id="rId23"/>
    <p:sldId id="273" r:id="rId24"/>
    <p:sldId id="262" r:id="rId25"/>
    <p:sldId id="292" r:id="rId26"/>
    <p:sldId id="277" r:id="rId27"/>
    <p:sldId id="278" r:id="rId28"/>
    <p:sldId id="279" r:id="rId29"/>
    <p:sldId id="280" r:id="rId30"/>
    <p:sldId id="282" r:id="rId31"/>
    <p:sldId id="283" r:id="rId32"/>
    <p:sldId id="286" r:id="rId33"/>
    <p:sldId id="285" r:id="rId34"/>
    <p:sldId id="281" r:id="rId35"/>
    <p:sldId id="287" r:id="rId36"/>
    <p:sldId id="289" r:id="rId37"/>
    <p:sldId id="290" r:id="rId38"/>
    <p:sldId id="293" r:id="rId39"/>
    <p:sldId id="291" r:id="rId40"/>
    <p:sldId id="294" r:id="rId41"/>
    <p:sldId id="295" r:id="rId42"/>
    <p:sldId id="296" r:id="rId43"/>
    <p:sldId id="269" r:id="rId44"/>
    <p:sldId id="270" r:id="rId45"/>
  </p:sldIdLst>
  <p:sldSz cx="9144000" cy="6858000" type="screen4x3"/>
  <p:notesSz cx="7102475" cy="9388475"/>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434" autoAdjust="0"/>
  </p:normalViewPr>
  <p:slideViewPr>
    <p:cSldViewPr>
      <p:cViewPr>
        <p:scale>
          <a:sx n="60" d="100"/>
          <a:sy n="60" d="100"/>
        </p:scale>
        <p:origin x="-1326" y="-95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38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78163" cy="469900"/>
          </a:xfrm>
          <a:prstGeom prst="rect">
            <a:avLst/>
          </a:prstGeom>
        </p:spPr>
        <p:txBody>
          <a:bodyPr vert="horz" lIns="91429" tIns="45714" rIns="91429" bIns="45714" rtlCol="0"/>
          <a:lstStyle>
            <a:lvl1pPr algn="l">
              <a:defRPr sz="1200"/>
            </a:lvl1pPr>
          </a:lstStyle>
          <a:p>
            <a:endParaRPr lang="en-US"/>
          </a:p>
        </p:txBody>
      </p:sp>
      <p:sp>
        <p:nvSpPr>
          <p:cNvPr id="3" name="Date Placeholder 2"/>
          <p:cNvSpPr>
            <a:spLocks noGrp="1"/>
          </p:cNvSpPr>
          <p:nvPr>
            <p:ph type="dt" sz="quarter" idx="1"/>
          </p:nvPr>
        </p:nvSpPr>
        <p:spPr>
          <a:xfrm>
            <a:off x="4022726" y="0"/>
            <a:ext cx="3078163" cy="469900"/>
          </a:xfrm>
          <a:prstGeom prst="rect">
            <a:avLst/>
          </a:prstGeom>
        </p:spPr>
        <p:txBody>
          <a:bodyPr vert="horz" lIns="91429" tIns="45714" rIns="91429" bIns="45714" rtlCol="0"/>
          <a:lstStyle>
            <a:lvl1pPr algn="r">
              <a:defRPr sz="1200"/>
            </a:lvl1pPr>
          </a:lstStyle>
          <a:p>
            <a:fld id="{595F20B6-56B0-4693-ABCD-58B8E2818297}" type="datetimeFigureOut">
              <a:rPr lang="en-US" smtClean="0"/>
              <a:t>6/7/2016</a:t>
            </a:fld>
            <a:endParaRPr lang="en-US"/>
          </a:p>
        </p:txBody>
      </p:sp>
      <p:sp>
        <p:nvSpPr>
          <p:cNvPr id="4" name="Footer Placeholder 3"/>
          <p:cNvSpPr>
            <a:spLocks noGrp="1"/>
          </p:cNvSpPr>
          <p:nvPr>
            <p:ph type="ftr" sz="quarter" idx="2"/>
          </p:nvPr>
        </p:nvSpPr>
        <p:spPr>
          <a:xfrm>
            <a:off x="1" y="8916988"/>
            <a:ext cx="3078163" cy="469900"/>
          </a:xfrm>
          <a:prstGeom prst="rect">
            <a:avLst/>
          </a:prstGeom>
        </p:spPr>
        <p:txBody>
          <a:bodyPr vert="horz" lIns="91429" tIns="45714" rIns="91429" bIns="45714" rtlCol="0" anchor="b"/>
          <a:lstStyle>
            <a:lvl1pPr algn="l">
              <a:defRPr sz="1200"/>
            </a:lvl1pPr>
          </a:lstStyle>
          <a:p>
            <a:endParaRPr lang="en-US"/>
          </a:p>
        </p:txBody>
      </p:sp>
      <p:sp>
        <p:nvSpPr>
          <p:cNvPr id="5" name="Slide Number Placeholder 4"/>
          <p:cNvSpPr>
            <a:spLocks noGrp="1"/>
          </p:cNvSpPr>
          <p:nvPr>
            <p:ph type="sldNum" sz="quarter" idx="3"/>
          </p:nvPr>
        </p:nvSpPr>
        <p:spPr>
          <a:xfrm>
            <a:off x="4022726" y="8916988"/>
            <a:ext cx="3078163" cy="469900"/>
          </a:xfrm>
          <a:prstGeom prst="rect">
            <a:avLst/>
          </a:prstGeom>
        </p:spPr>
        <p:txBody>
          <a:bodyPr vert="horz" lIns="91429" tIns="45714" rIns="91429" bIns="45714" rtlCol="0" anchor="b"/>
          <a:lstStyle>
            <a:lvl1pPr algn="r">
              <a:defRPr sz="1200"/>
            </a:lvl1pPr>
          </a:lstStyle>
          <a:p>
            <a:fld id="{92C09460-8EF3-4FD5-9475-C2BCDB1C9E82}" type="slidenum">
              <a:rPr lang="en-US" smtClean="0"/>
              <a:t>‹#›</a:t>
            </a:fld>
            <a:endParaRPr lang="en-US"/>
          </a:p>
        </p:txBody>
      </p:sp>
    </p:spTree>
    <p:extLst>
      <p:ext uri="{BB962C8B-B14F-4D97-AF65-F5344CB8AC3E}">
        <p14:creationId xmlns:p14="http://schemas.microsoft.com/office/powerpoint/2010/main" val="37623157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1" y="0"/>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19" tIns="47109" rIns="94219" bIns="47109" numCol="1" anchor="t" anchorCtr="0" compatLnSpc="1">
            <a:prstTxWarp prst="textNoShape">
              <a:avLst/>
            </a:prstTxWarp>
          </a:bodyPr>
          <a:lstStyle>
            <a:lvl1pPr eaLnBrk="1" hangingPunct="1">
              <a:defRPr sz="1200">
                <a:latin typeface="Arial" charset="0"/>
              </a:defRPr>
            </a:lvl1pPr>
          </a:lstStyle>
          <a:p>
            <a:endParaRPr lang="en-US" altLang="en-US"/>
          </a:p>
        </p:txBody>
      </p:sp>
      <p:sp>
        <p:nvSpPr>
          <p:cNvPr id="15363" name="Rectangle 3"/>
          <p:cNvSpPr>
            <a:spLocks noGrp="1" noChangeArrowheads="1"/>
          </p:cNvSpPr>
          <p:nvPr>
            <p:ph type="dt" idx="1"/>
          </p:nvPr>
        </p:nvSpPr>
        <p:spPr bwMode="auto">
          <a:xfrm>
            <a:off x="4023094" y="0"/>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19" tIns="47109" rIns="94219" bIns="47109" numCol="1" anchor="t" anchorCtr="0" compatLnSpc="1">
            <a:prstTxWarp prst="textNoShape">
              <a:avLst/>
            </a:prstTxWarp>
          </a:bodyPr>
          <a:lstStyle>
            <a:lvl1pPr algn="r" eaLnBrk="1" hangingPunct="1">
              <a:defRPr sz="1200">
                <a:latin typeface="Arial" charset="0"/>
              </a:defRPr>
            </a:lvl1pPr>
          </a:lstStyle>
          <a:p>
            <a:endParaRPr lang="en-US" altLang="en-US"/>
          </a:p>
        </p:txBody>
      </p:sp>
      <p:sp>
        <p:nvSpPr>
          <p:cNvPr id="15364" name="Rectangle 4"/>
          <p:cNvSpPr>
            <a:spLocks noGrp="1" noRot="1" noChangeAspect="1" noChangeArrowheads="1" noTextEdit="1"/>
          </p:cNvSpPr>
          <p:nvPr>
            <p:ph type="sldImg" idx="2"/>
          </p:nvPr>
        </p:nvSpPr>
        <p:spPr bwMode="auto">
          <a:xfrm>
            <a:off x="1204913" y="703263"/>
            <a:ext cx="4694237" cy="3521075"/>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5365" name="Rectangle 5"/>
          <p:cNvSpPr>
            <a:spLocks noGrp="1" noChangeArrowheads="1"/>
          </p:cNvSpPr>
          <p:nvPr>
            <p:ph type="body" sz="quarter" idx="3"/>
          </p:nvPr>
        </p:nvSpPr>
        <p:spPr bwMode="auto">
          <a:xfrm>
            <a:off x="710248" y="4459526"/>
            <a:ext cx="5681980" cy="4224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19" tIns="47109" rIns="94219" bIns="471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5366" name="Rectangle 6"/>
          <p:cNvSpPr>
            <a:spLocks noGrp="1" noChangeArrowheads="1"/>
          </p:cNvSpPr>
          <p:nvPr>
            <p:ph type="ftr" sz="quarter" idx="4"/>
          </p:nvPr>
        </p:nvSpPr>
        <p:spPr bwMode="auto">
          <a:xfrm>
            <a:off x="1" y="8917422"/>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19" tIns="47109" rIns="94219" bIns="47109" numCol="1" anchor="b" anchorCtr="0" compatLnSpc="1">
            <a:prstTxWarp prst="textNoShape">
              <a:avLst/>
            </a:prstTxWarp>
          </a:bodyPr>
          <a:lstStyle>
            <a:lvl1pPr eaLnBrk="1" hangingPunct="1">
              <a:defRPr sz="1200">
                <a:latin typeface="Arial" charset="0"/>
              </a:defRPr>
            </a:lvl1pPr>
          </a:lstStyle>
          <a:p>
            <a:endParaRPr lang="en-US" altLang="en-US"/>
          </a:p>
        </p:txBody>
      </p:sp>
      <p:sp>
        <p:nvSpPr>
          <p:cNvPr id="15367" name="Rectangle 7"/>
          <p:cNvSpPr>
            <a:spLocks noGrp="1" noChangeArrowheads="1"/>
          </p:cNvSpPr>
          <p:nvPr>
            <p:ph type="sldNum" sz="quarter" idx="5"/>
          </p:nvPr>
        </p:nvSpPr>
        <p:spPr bwMode="auto">
          <a:xfrm>
            <a:off x="4023094" y="8917422"/>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19" tIns="47109" rIns="94219" bIns="47109" numCol="1" anchor="b" anchorCtr="0" compatLnSpc="1">
            <a:prstTxWarp prst="textNoShape">
              <a:avLst/>
            </a:prstTxWarp>
          </a:bodyPr>
          <a:lstStyle>
            <a:lvl1pPr algn="r" eaLnBrk="1" hangingPunct="1">
              <a:defRPr sz="1200">
                <a:latin typeface="Arial" charset="0"/>
              </a:defRPr>
            </a:lvl1pPr>
          </a:lstStyle>
          <a:p>
            <a:fld id="{7E0278E7-46A9-468D-A4B5-4C992BD839E3}" type="slidenum">
              <a:rPr lang="en-US" altLang="en-US"/>
              <a:pPr/>
              <a:t>‹#›</a:t>
            </a:fld>
            <a:endParaRPr lang="en-US" altLang="en-US"/>
          </a:p>
        </p:txBody>
      </p:sp>
    </p:spTree>
    <p:extLst>
      <p:ext uri="{BB962C8B-B14F-4D97-AF65-F5344CB8AC3E}">
        <p14:creationId xmlns:p14="http://schemas.microsoft.com/office/powerpoint/2010/main" val="221316418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1</a:t>
            </a:fld>
            <a:endParaRPr lang="en-US" altLang="en-US"/>
          </a:p>
        </p:txBody>
      </p:sp>
    </p:spTree>
    <p:extLst>
      <p:ext uri="{BB962C8B-B14F-4D97-AF65-F5344CB8AC3E}">
        <p14:creationId xmlns:p14="http://schemas.microsoft.com/office/powerpoint/2010/main" val="15419547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4</a:t>
            </a:fld>
            <a:endParaRPr lang="en-US" altLang="en-US"/>
          </a:p>
        </p:txBody>
      </p:sp>
    </p:spTree>
    <p:extLst>
      <p:ext uri="{BB962C8B-B14F-4D97-AF65-F5344CB8AC3E}">
        <p14:creationId xmlns:p14="http://schemas.microsoft.com/office/powerpoint/2010/main" val="26187020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5</a:t>
            </a:fld>
            <a:endParaRPr lang="en-US" altLang="en-US"/>
          </a:p>
        </p:txBody>
      </p:sp>
    </p:spTree>
    <p:extLst>
      <p:ext uri="{BB962C8B-B14F-4D97-AF65-F5344CB8AC3E}">
        <p14:creationId xmlns:p14="http://schemas.microsoft.com/office/powerpoint/2010/main" val="18762331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6</a:t>
            </a:fld>
            <a:endParaRPr lang="en-US" altLang="en-US"/>
          </a:p>
        </p:txBody>
      </p:sp>
    </p:spTree>
    <p:extLst>
      <p:ext uri="{BB962C8B-B14F-4D97-AF65-F5344CB8AC3E}">
        <p14:creationId xmlns:p14="http://schemas.microsoft.com/office/powerpoint/2010/main" val="6566441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do people think they use most of the time when seeing patients?</a:t>
            </a:r>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7</a:t>
            </a:fld>
            <a:endParaRPr lang="en-US" altLang="en-US"/>
          </a:p>
        </p:txBody>
      </p:sp>
    </p:spTree>
    <p:extLst>
      <p:ext uri="{BB962C8B-B14F-4D97-AF65-F5344CB8AC3E}">
        <p14:creationId xmlns:p14="http://schemas.microsoft.com/office/powerpoint/2010/main" val="6330708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572" indent="-228572">
              <a:buAutoNum type="arabicPeriod"/>
            </a:pPr>
            <a:r>
              <a:rPr lang="en-US" dirty="0"/>
              <a:t>the notion that the more examples one can recall of a particular outcome to a situation or event (i.e. how “available” those memories are), the more likely one will judge that outcome happening again in a similar situation or event in the future</a:t>
            </a:r>
          </a:p>
          <a:p>
            <a:pPr marL="228572" indent="-228572">
              <a:buAutoNum type="arabicPeriod"/>
            </a:pPr>
            <a:r>
              <a:rPr lang="en-US" dirty="0"/>
              <a:t>The representativeness heuristic is evident when the mind places a situation, event or phenomenon into a class or type according to how well, at first glance or consideration, it resembles that class or type.  Problem is people tend to overestimate representativeness and underestimate other factors like prior probability</a:t>
            </a:r>
          </a:p>
          <a:p>
            <a:pPr marL="228572" indent="-228572">
              <a:buAutoNum type="arabicPeriod"/>
            </a:pPr>
            <a:r>
              <a:rPr lang="en-US" dirty="0"/>
              <a:t>people tend to be moored to their first estimate of a phenomenon and typically do not take other considerations into proper account when modifying their judgment over time. “diagnosis my scheduled chief complaint”</a:t>
            </a:r>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8</a:t>
            </a:fld>
            <a:endParaRPr lang="en-US" altLang="en-US"/>
          </a:p>
        </p:txBody>
      </p:sp>
    </p:spTree>
    <p:extLst>
      <p:ext uri="{BB962C8B-B14F-4D97-AF65-F5344CB8AC3E}">
        <p14:creationId xmlns:p14="http://schemas.microsoft.com/office/powerpoint/2010/main" val="10593487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9</a:t>
            </a:fld>
            <a:endParaRPr lang="en-US" altLang="en-US"/>
          </a:p>
        </p:txBody>
      </p:sp>
    </p:spTree>
    <p:extLst>
      <p:ext uri="{BB962C8B-B14F-4D97-AF65-F5344CB8AC3E}">
        <p14:creationId xmlns:p14="http://schemas.microsoft.com/office/powerpoint/2010/main" val="38601289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Really difficult to know because</a:t>
            </a:r>
            <a:r>
              <a:rPr lang="en-US" baseline="0" dirty="0"/>
              <a:t> both measurement and reporting are limited, and many providers are skeptical of preventability.</a:t>
            </a:r>
            <a:endParaRPr lang="en-US" dirty="0"/>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11</a:t>
            </a:fld>
            <a:endParaRPr lang="en-US" altLang="en-US"/>
          </a:p>
        </p:txBody>
      </p:sp>
    </p:spTree>
    <p:extLst>
      <p:ext uri="{BB962C8B-B14F-4D97-AF65-F5344CB8AC3E}">
        <p14:creationId xmlns:p14="http://schemas.microsoft.com/office/powerpoint/2010/main" val="22469140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12</a:t>
            </a:fld>
            <a:endParaRPr lang="en-US" altLang="en-US"/>
          </a:p>
        </p:txBody>
      </p:sp>
    </p:spTree>
    <p:extLst>
      <p:ext uri="{BB962C8B-B14F-4D97-AF65-F5344CB8AC3E}">
        <p14:creationId xmlns:p14="http://schemas.microsoft.com/office/powerpoint/2010/main" val="35021886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13</a:t>
            </a:fld>
            <a:endParaRPr lang="en-US" altLang="en-US"/>
          </a:p>
        </p:txBody>
      </p:sp>
    </p:spTree>
    <p:extLst>
      <p:ext uri="{BB962C8B-B14F-4D97-AF65-F5344CB8AC3E}">
        <p14:creationId xmlns:p14="http://schemas.microsoft.com/office/powerpoint/2010/main" val="14264272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37926967" indent="-37469824">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2856" indent="-228572">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000" indent="-228572">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142" indent="-228572">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284" indent="-228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427" indent="-228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8570" indent="-228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5713" indent="-228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defTabSz="914286" fontAlgn="auto">
              <a:spcBef>
                <a:spcPct val="0"/>
              </a:spcBef>
              <a:spcAft>
                <a:spcPts val="0"/>
              </a:spcAft>
              <a:defRPr/>
            </a:pPr>
            <a:fld id="{DD05DDD4-194E-421E-877E-A6B8365B2145}" type="slidenum">
              <a:rPr lang="en-US" altLang="en-US" kern="0"/>
              <a:pPr defTabSz="914286" fontAlgn="auto">
                <a:spcBef>
                  <a:spcPct val="0"/>
                </a:spcBef>
                <a:spcAft>
                  <a:spcPts val="0"/>
                </a:spcAft>
                <a:defRPr/>
              </a:pPr>
              <a:t>17</a:t>
            </a:fld>
            <a:endParaRPr lang="en-US" altLang="en-US" kern="0"/>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17879469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37926967" indent="-37469824">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2856" indent="-228572">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000" indent="-228572">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142" indent="-228572">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284" indent="-228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427" indent="-228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8570" indent="-228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5713" indent="-228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7D5F3BD8-7DF4-475F-844D-D250BF1DC836}" type="slidenum">
              <a:rPr lang="en-US" altLang="en-US" smtClean="0"/>
              <a:pPr>
                <a:spcBef>
                  <a:spcPct val="0"/>
                </a:spcBef>
              </a:pPr>
              <a:t>19</a:t>
            </a:fld>
            <a:endParaRPr lang="en-US" altLang="en-US"/>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3167241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931"/>
            <a:r>
              <a:rPr lang="en-US" dirty="0" err="1"/>
              <a:t>Vigilence</a:t>
            </a:r>
            <a:r>
              <a:rPr lang="en-US" dirty="0"/>
              <a:t> and awareness are insufficient to overcome CDRs – need reliable processes to mitigate</a:t>
            </a:r>
          </a:p>
          <a:p>
            <a:pPr defTabSz="931931"/>
            <a:endParaRPr lang="en-US" dirty="0"/>
          </a:p>
          <a:p>
            <a:r>
              <a:rPr lang="en-US" dirty="0"/>
              <a:t>Possible approaches:</a:t>
            </a:r>
          </a:p>
          <a:p>
            <a:pPr lvl="0"/>
            <a:r>
              <a:rPr lang="en-US" dirty="0"/>
              <a:t>“Hypothesis testing” through empiric treatment with feedback – engaging the patient with specific information about the working diagnosis and proposed treatment including:</a:t>
            </a:r>
          </a:p>
          <a:p>
            <a:pPr lvl="1"/>
            <a:r>
              <a:rPr lang="en-US" dirty="0"/>
              <a:t> why you feel a particular diagnosis is the most likely</a:t>
            </a:r>
          </a:p>
          <a:p>
            <a:pPr lvl="1"/>
            <a:r>
              <a:rPr lang="en-US" dirty="0"/>
              <a:t>Learning from the response to the treatment will help to make clear whether or not the diagnosis is correct</a:t>
            </a:r>
          </a:p>
          <a:p>
            <a:pPr lvl="1"/>
            <a:r>
              <a:rPr lang="en-US" dirty="0"/>
              <a:t>Here’s what you should expect in this specific period of time – please call the office then and let us know (either way) how you are feeling:</a:t>
            </a:r>
          </a:p>
          <a:p>
            <a:pPr lvl="2"/>
            <a:r>
              <a:rPr lang="en-US" dirty="0"/>
              <a:t>Better/things went as expected – our working diagnosis is more likely to be correct</a:t>
            </a:r>
          </a:p>
          <a:p>
            <a:pPr lvl="2"/>
            <a:r>
              <a:rPr lang="en-US" dirty="0"/>
              <a:t>The same/worse/things didn’t go as expected – our working diagnosis needs to be modified/reconsidered</a:t>
            </a:r>
          </a:p>
          <a:p>
            <a:pPr lvl="1"/>
            <a:r>
              <a:rPr lang="en-US" dirty="0"/>
              <a:t>“Start again from the beginning”  - go back and take the history again.</a:t>
            </a:r>
          </a:p>
          <a:p>
            <a:pPr lvl="0"/>
            <a:r>
              <a:rPr lang="en-US" dirty="0"/>
              <a:t>Overcoming premature closure</a:t>
            </a:r>
          </a:p>
          <a:p>
            <a:pPr lvl="1"/>
            <a:r>
              <a:rPr lang="en-US" dirty="0"/>
              <a:t>Make sure to think more, make a more complete differential diagnosis list – “what else could this be?”</a:t>
            </a:r>
          </a:p>
          <a:p>
            <a:pPr lvl="1"/>
            <a:r>
              <a:rPr lang="en-US" dirty="0"/>
              <a:t>Consider what can’t we explain?</a:t>
            </a:r>
          </a:p>
          <a:p>
            <a:pPr lvl="1"/>
            <a:r>
              <a:rPr lang="en-US" dirty="0"/>
              <a:t>What else could be contributing – for instance, could medications (known or unknown) be the underlying cause or a contributing factor</a:t>
            </a:r>
          </a:p>
          <a:p>
            <a:pPr lvl="1"/>
            <a:r>
              <a:rPr lang="en-US" dirty="0"/>
              <a:t>Consider use of a checklist (such as Graber’s) to prompt broader thinking/delay closure</a:t>
            </a:r>
          </a:p>
          <a:p>
            <a:pPr lvl="0"/>
            <a:r>
              <a:rPr lang="en-US" dirty="0"/>
              <a:t>Overcoming anchoring and confirmation biases</a:t>
            </a:r>
          </a:p>
          <a:p>
            <a:pPr lvl="1"/>
            <a:r>
              <a:rPr lang="en-US" dirty="0"/>
              <a:t>Look for ways to slow down the diagnosis-defining process such as re-asking some of the key triage/chief complaint questions</a:t>
            </a:r>
          </a:p>
          <a:p>
            <a:pPr lvl="1"/>
            <a:r>
              <a:rPr lang="en-US" dirty="0"/>
              <a:t>Specifically look for data or information that doesn’t fit the “typical” picture (disconfirming information)</a:t>
            </a:r>
          </a:p>
          <a:p>
            <a:pPr lvl="1"/>
            <a:r>
              <a:rPr lang="en-US" dirty="0"/>
              <a:t>Is it possible that there is more than one problem? (We are always looking for the unifying diagnosis)</a:t>
            </a:r>
          </a:p>
          <a:p>
            <a:pPr lvl="1"/>
            <a:r>
              <a:rPr lang="en-US" dirty="0"/>
              <a:t>Ask the patient if there is anything that they have been thinking or worrying about/experiencing that might not seem related/or that you didn’t ask about</a:t>
            </a:r>
          </a:p>
          <a:p>
            <a:pPr lvl="1"/>
            <a:r>
              <a:rPr lang="en-US" dirty="0"/>
              <a:t>Find a colleague to “talk you out of” your diagnosis</a:t>
            </a:r>
          </a:p>
          <a:p>
            <a:pPr lvl="1"/>
            <a:r>
              <a:rPr lang="en-US" dirty="0"/>
              <a:t>Identify for yourself what symptom or factor is anchoring you to the diagnosis – specifically try to identify another potential anchor. (e.g. This patient has severe COPD with frequent exacerbations.  His breathing and oxygenation are worse, it is most likely a COPD exacerbation. Anchoring to his common recurring pattern.  But he just flew home from Australia.  Could that be the most important factor?)</a:t>
            </a:r>
          </a:p>
          <a:p>
            <a:pPr defTabSz="931931"/>
            <a:endParaRPr lang="en-US" dirty="0"/>
          </a:p>
          <a:p>
            <a:endParaRPr lang="en-US" dirty="0"/>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20</a:t>
            </a:fld>
            <a:endParaRPr lang="en-US" altLang="en-US"/>
          </a:p>
        </p:txBody>
      </p:sp>
    </p:spTree>
    <p:extLst>
      <p:ext uri="{BB962C8B-B14F-4D97-AF65-F5344CB8AC3E}">
        <p14:creationId xmlns:p14="http://schemas.microsoft.com/office/powerpoint/2010/main" val="29568483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a:t>
            </a:r>
            <a:r>
              <a:rPr lang="en-US" baseline="0" dirty="0"/>
              <a:t> tests aren’t “the answers” but they are intended to provide an initial experience into deliberate actions to mitigate some of these brain traps.  The ultimate goal is to develop consistent and reliable processes that work in your setting to routinely challenge our natural tendencies.</a:t>
            </a:r>
            <a:endParaRPr lang="en-US" dirty="0"/>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23</a:t>
            </a:fld>
            <a:endParaRPr lang="en-US" altLang="en-US"/>
          </a:p>
        </p:txBody>
      </p:sp>
    </p:spTree>
    <p:extLst>
      <p:ext uri="{BB962C8B-B14F-4D97-AF65-F5344CB8AC3E}">
        <p14:creationId xmlns:p14="http://schemas.microsoft.com/office/powerpoint/2010/main" val="10924600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Brief call-outs</a:t>
            </a:r>
            <a:r>
              <a:rPr lang="en-US" baseline="0" dirty="0"/>
              <a:t> from the audience</a:t>
            </a:r>
          </a:p>
          <a:p>
            <a:r>
              <a:rPr lang="en-US" baseline="0" dirty="0"/>
              <a:t>Possible prompts:</a:t>
            </a:r>
          </a:p>
          <a:p>
            <a:r>
              <a:rPr lang="en-US" baseline="0" dirty="0"/>
              <a:t>	physician in charge decides and gives directive?</a:t>
            </a:r>
          </a:p>
          <a:p>
            <a:r>
              <a:rPr lang="en-US" baseline="0" dirty="0"/>
              <a:t>	lead nurse or office manager decides and implements?</a:t>
            </a:r>
          </a:p>
          <a:p>
            <a:r>
              <a:rPr lang="en-US" baseline="0" dirty="0"/>
              <a:t>	Does anyone test or pilot before implementing something?</a:t>
            </a:r>
          </a:p>
          <a:p>
            <a:r>
              <a:rPr lang="en-US" baseline="0" dirty="0" err="1"/>
              <a:t>etc</a:t>
            </a:r>
            <a:endParaRPr lang="en-US" dirty="0"/>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25</a:t>
            </a:fld>
            <a:endParaRPr lang="en-US" altLang="en-US"/>
          </a:p>
        </p:txBody>
      </p:sp>
    </p:spTree>
    <p:extLst>
      <p:ext uri="{BB962C8B-B14F-4D97-AF65-F5344CB8AC3E}">
        <p14:creationId xmlns:p14="http://schemas.microsoft.com/office/powerpoint/2010/main" val="15185142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21-24 may be too much detail/esoteric.</a:t>
            </a:r>
            <a:r>
              <a:rPr lang="en-US" baseline="0" dirty="0"/>
              <a:t>  Thoughts?</a:t>
            </a:r>
            <a:endParaRPr lang="en-US" dirty="0"/>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26</a:t>
            </a:fld>
            <a:endParaRPr lang="en-US" altLang="en-US"/>
          </a:p>
        </p:txBody>
      </p:sp>
    </p:spTree>
    <p:extLst>
      <p:ext uri="{BB962C8B-B14F-4D97-AF65-F5344CB8AC3E}">
        <p14:creationId xmlns:p14="http://schemas.microsoft.com/office/powerpoint/2010/main" val="33650324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Specifically what are you trying to do – either in a test or in a project</a:t>
            </a:r>
          </a:p>
          <a:p>
            <a:r>
              <a:rPr lang="en-US" dirty="0"/>
              <a:t>2. Sources of Change Ideas </a:t>
            </a:r>
          </a:p>
          <a:p>
            <a:r>
              <a:rPr lang="en-US" dirty="0"/>
              <a:t>•people providing the service </a:t>
            </a:r>
          </a:p>
          <a:p>
            <a:r>
              <a:rPr lang="en-US" dirty="0"/>
              <a:t>•Clients </a:t>
            </a:r>
          </a:p>
          <a:p>
            <a:r>
              <a:rPr lang="en-US" dirty="0"/>
              <a:t>•best practice </a:t>
            </a:r>
          </a:p>
          <a:p>
            <a:r>
              <a:rPr lang="en-US" dirty="0"/>
              <a:t>•Guidelines </a:t>
            </a:r>
          </a:p>
          <a:p>
            <a:r>
              <a:rPr lang="en-US" dirty="0"/>
              <a:t>•change ideas/concepts </a:t>
            </a:r>
          </a:p>
          <a:p>
            <a:r>
              <a:rPr lang="en-US" dirty="0"/>
              <a:t>•novel ideas developed through creativity methods </a:t>
            </a:r>
          </a:p>
          <a:p>
            <a:r>
              <a:rPr lang="en-US" dirty="0"/>
              <a:t>•identifying underlying challenges (root cause analysis) </a:t>
            </a:r>
          </a:p>
          <a:p>
            <a:r>
              <a:rPr lang="en-US" dirty="0"/>
              <a:t>3. Is</a:t>
            </a:r>
            <a:r>
              <a:rPr lang="en-US" baseline="0" dirty="0"/>
              <a:t> change improvement – DATA AND MEASUREMENT - </a:t>
            </a:r>
            <a:endParaRPr lang="en-US" dirty="0"/>
          </a:p>
          <a:p>
            <a:endParaRPr lang="en-US" dirty="0"/>
          </a:p>
          <a:p>
            <a:r>
              <a:rPr lang="en-US" dirty="0"/>
              <a:t>measurement may differ from process/outcome measures, meaning an individual PDSA may capture data about performance at one step in a process that you normally do not collect </a:t>
            </a:r>
          </a:p>
          <a:p>
            <a:endParaRPr lang="en-US" dirty="0"/>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29</a:t>
            </a:fld>
            <a:endParaRPr lang="en-US" altLang="en-US"/>
          </a:p>
        </p:txBody>
      </p:sp>
    </p:spTree>
    <p:extLst>
      <p:ext uri="{BB962C8B-B14F-4D97-AF65-F5344CB8AC3E}">
        <p14:creationId xmlns:p14="http://schemas.microsoft.com/office/powerpoint/2010/main" val="20524932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might be too much – could</a:t>
            </a:r>
            <a:r>
              <a:rPr lang="en-US" baseline="0" dirty="0"/>
              <a:t> come out or go into an appendix</a:t>
            </a:r>
            <a:endParaRPr lang="en-US" dirty="0"/>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32</a:t>
            </a:fld>
            <a:endParaRPr lang="en-US" altLang="en-US"/>
          </a:p>
        </p:txBody>
      </p:sp>
    </p:spTree>
    <p:extLst>
      <p:ext uri="{BB962C8B-B14F-4D97-AF65-F5344CB8AC3E}">
        <p14:creationId xmlns:p14="http://schemas.microsoft.com/office/powerpoint/2010/main" val="1047984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can</a:t>
            </a:r>
            <a:r>
              <a:rPr lang="en-US" baseline="0" dirty="0"/>
              <a:t> you measure it? Whether for a project or a test.</a:t>
            </a:r>
            <a:endParaRPr lang="en-US" dirty="0"/>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33</a:t>
            </a:fld>
            <a:endParaRPr lang="en-US" altLang="en-US"/>
          </a:p>
        </p:txBody>
      </p:sp>
    </p:spTree>
    <p:extLst>
      <p:ext uri="{BB962C8B-B14F-4D97-AF65-F5344CB8AC3E}">
        <p14:creationId xmlns:p14="http://schemas.microsoft.com/office/powerpoint/2010/main" val="29519344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this isn’t a good one</a:t>
            </a:r>
            <a:r>
              <a:rPr lang="en-US" baseline="0" dirty="0"/>
              <a:t> to use, we can put a different one in.</a:t>
            </a:r>
          </a:p>
          <a:p>
            <a:r>
              <a:rPr lang="en-US" baseline="0" dirty="0"/>
              <a:t>Example of a run chart of a process. Tracks progress of the project over time – would love to see additional annotations to show changes tested or changes implemented/</a:t>
            </a:r>
            <a:endParaRPr lang="en-US" dirty="0"/>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34</a:t>
            </a:fld>
            <a:endParaRPr lang="en-US" altLang="en-US"/>
          </a:p>
        </p:txBody>
      </p:sp>
    </p:spTree>
    <p:extLst>
      <p:ext uri="{BB962C8B-B14F-4D97-AF65-F5344CB8AC3E}">
        <p14:creationId xmlns:p14="http://schemas.microsoft.com/office/powerpoint/2010/main" val="10693293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purpose</a:t>
            </a:r>
            <a:r>
              <a:rPr lang="en-US" baseline="0" dirty="0"/>
              <a:t> of measuring interventions is to establish whether change is resulting in improvement so you can decide whether to make the change permanent/spread it etc.</a:t>
            </a:r>
            <a:endParaRPr lang="en-US" dirty="0"/>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36</a:t>
            </a:fld>
            <a:endParaRPr lang="en-US" altLang="en-US"/>
          </a:p>
        </p:txBody>
      </p:sp>
    </p:spTree>
    <p:extLst>
      <p:ext uri="{BB962C8B-B14F-4D97-AF65-F5344CB8AC3E}">
        <p14:creationId xmlns:p14="http://schemas.microsoft.com/office/powerpoint/2010/main" val="9220073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dirty="0"/>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B8D5D107-CFD6-4506-ACEE-BC41CB81913D}" type="slidenum">
              <a:rPr lang="en-US" altLang="en-US"/>
              <a:pPr/>
              <a:t>‹#›</a:t>
            </a:fld>
            <a:endParaRPr lang="en-US" altLang="en-US"/>
          </a:p>
        </p:txBody>
      </p:sp>
    </p:spTree>
    <p:extLst>
      <p:ext uri="{BB962C8B-B14F-4D97-AF65-F5344CB8AC3E}">
        <p14:creationId xmlns:p14="http://schemas.microsoft.com/office/powerpoint/2010/main" val="3941403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FE48485F-393D-4BF6-90D2-052AB1DD6BD0}" type="slidenum">
              <a:rPr lang="en-US" altLang="en-US"/>
              <a:pPr/>
              <a:t>‹#›</a:t>
            </a:fld>
            <a:endParaRPr lang="en-US" altLang="en-US"/>
          </a:p>
        </p:txBody>
      </p:sp>
    </p:spTree>
    <p:extLst>
      <p:ext uri="{BB962C8B-B14F-4D97-AF65-F5344CB8AC3E}">
        <p14:creationId xmlns:p14="http://schemas.microsoft.com/office/powerpoint/2010/main" val="1143110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A8023A5D-FFF5-4CE4-89F6-22ECF0D748E9}" type="slidenum">
              <a:rPr lang="en-US" altLang="en-US"/>
              <a:pPr/>
              <a:t>‹#›</a:t>
            </a:fld>
            <a:endParaRPr lang="en-US" altLang="en-US"/>
          </a:p>
        </p:txBody>
      </p:sp>
    </p:spTree>
    <p:extLst>
      <p:ext uri="{BB962C8B-B14F-4D97-AF65-F5344CB8AC3E}">
        <p14:creationId xmlns:p14="http://schemas.microsoft.com/office/powerpoint/2010/main" val="36399870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38671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38671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943C1326-3102-4DE4-A603-9A87FC98AAD2}" type="slidenum">
              <a:rPr lang="en-US" altLang="en-US"/>
              <a:pPr/>
              <a:t>‹#›</a:t>
            </a:fld>
            <a:endParaRPr lang="en-US" altLang="en-US"/>
          </a:p>
        </p:txBody>
      </p:sp>
    </p:spTree>
    <p:extLst>
      <p:ext uri="{BB962C8B-B14F-4D97-AF65-F5344CB8AC3E}">
        <p14:creationId xmlns:p14="http://schemas.microsoft.com/office/powerpoint/2010/main" val="37900283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a:p>
        </p:txBody>
      </p:sp>
      <p:sp>
        <p:nvSpPr>
          <p:cNvPr id="8" name="Footer Placeholder 7"/>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9" name="Slide Number Placeholder 8"/>
          <p:cNvSpPr>
            <a:spLocks noGrp="1"/>
          </p:cNvSpPr>
          <p:nvPr>
            <p:ph type="sldNum" sz="quarter" idx="12"/>
          </p:nvPr>
        </p:nvSpPr>
        <p:spPr/>
        <p:txBody>
          <a:bodyPr/>
          <a:lstStyle>
            <a:lvl1pPr>
              <a:defRPr/>
            </a:lvl1pPr>
          </a:lstStyle>
          <a:p>
            <a:fld id="{F6B6CE55-22F0-4DDE-A767-38A3DA4A1365}" type="slidenum">
              <a:rPr lang="en-US" altLang="en-US"/>
              <a:pPr/>
              <a:t>‹#›</a:t>
            </a:fld>
            <a:endParaRPr lang="en-US" altLang="en-US"/>
          </a:p>
        </p:txBody>
      </p:sp>
    </p:spTree>
    <p:extLst>
      <p:ext uri="{BB962C8B-B14F-4D97-AF65-F5344CB8AC3E}">
        <p14:creationId xmlns:p14="http://schemas.microsoft.com/office/powerpoint/2010/main" val="30123861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a:p>
        </p:txBody>
      </p:sp>
      <p:sp>
        <p:nvSpPr>
          <p:cNvPr id="4" name="Footer Placeholder 3"/>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5" name="Slide Number Placeholder 4"/>
          <p:cNvSpPr>
            <a:spLocks noGrp="1"/>
          </p:cNvSpPr>
          <p:nvPr>
            <p:ph type="sldNum" sz="quarter" idx="12"/>
          </p:nvPr>
        </p:nvSpPr>
        <p:spPr/>
        <p:txBody>
          <a:bodyPr/>
          <a:lstStyle>
            <a:lvl1pPr>
              <a:defRPr/>
            </a:lvl1pPr>
          </a:lstStyle>
          <a:p>
            <a:fld id="{554FD628-CD8E-4D3F-85E4-0962972B847A}" type="slidenum">
              <a:rPr lang="en-US" altLang="en-US"/>
              <a:pPr/>
              <a:t>‹#›</a:t>
            </a:fld>
            <a:endParaRPr lang="en-US" altLang="en-US"/>
          </a:p>
        </p:txBody>
      </p:sp>
    </p:spTree>
    <p:extLst>
      <p:ext uri="{BB962C8B-B14F-4D97-AF65-F5344CB8AC3E}">
        <p14:creationId xmlns:p14="http://schemas.microsoft.com/office/powerpoint/2010/main" val="24421570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a:p>
        </p:txBody>
      </p:sp>
      <p:sp>
        <p:nvSpPr>
          <p:cNvPr id="3" name="Footer Placeholder 2"/>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4" name="Slide Number Placeholder 3"/>
          <p:cNvSpPr>
            <a:spLocks noGrp="1"/>
          </p:cNvSpPr>
          <p:nvPr>
            <p:ph type="sldNum" sz="quarter" idx="12"/>
          </p:nvPr>
        </p:nvSpPr>
        <p:spPr/>
        <p:txBody>
          <a:bodyPr/>
          <a:lstStyle>
            <a:lvl1pPr>
              <a:defRPr/>
            </a:lvl1pPr>
          </a:lstStyle>
          <a:p>
            <a:fld id="{5C43D023-3A79-45D7-92F4-4AC77C46C561}" type="slidenum">
              <a:rPr lang="en-US" altLang="en-US"/>
              <a:pPr/>
              <a:t>‹#›</a:t>
            </a:fld>
            <a:endParaRPr lang="en-US" altLang="en-US"/>
          </a:p>
        </p:txBody>
      </p:sp>
    </p:spTree>
    <p:extLst>
      <p:ext uri="{BB962C8B-B14F-4D97-AF65-F5344CB8AC3E}">
        <p14:creationId xmlns:p14="http://schemas.microsoft.com/office/powerpoint/2010/main" val="37828368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D8BA9B8C-A1F9-4276-A575-080CD8B87B4E}" type="slidenum">
              <a:rPr lang="en-US" altLang="en-US"/>
              <a:pPr/>
              <a:t>‹#›</a:t>
            </a:fld>
            <a:endParaRPr lang="en-US" altLang="en-US"/>
          </a:p>
        </p:txBody>
      </p:sp>
    </p:spTree>
    <p:extLst>
      <p:ext uri="{BB962C8B-B14F-4D97-AF65-F5344CB8AC3E}">
        <p14:creationId xmlns:p14="http://schemas.microsoft.com/office/powerpoint/2010/main" val="1319155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E30C9CEC-A1DB-42BA-8BE2-750E3AD53924}" type="slidenum">
              <a:rPr lang="en-US" altLang="en-US"/>
              <a:pPr/>
              <a:t>‹#›</a:t>
            </a:fld>
            <a:endParaRPr lang="en-US" altLang="en-US"/>
          </a:p>
        </p:txBody>
      </p:sp>
    </p:spTree>
    <p:extLst>
      <p:ext uri="{BB962C8B-B14F-4D97-AF65-F5344CB8AC3E}">
        <p14:creationId xmlns:p14="http://schemas.microsoft.com/office/powerpoint/2010/main" val="22682759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419A21BA-1AB9-490D-B159-AC0096580D8D}" type="slidenum">
              <a:rPr lang="en-US" altLang="en-US"/>
              <a:pPr/>
              <a:t>‹#›</a:t>
            </a:fld>
            <a:endParaRPr lang="en-US" altLang="en-US"/>
          </a:p>
        </p:txBody>
      </p:sp>
    </p:spTree>
    <p:extLst>
      <p:ext uri="{BB962C8B-B14F-4D97-AF65-F5344CB8AC3E}">
        <p14:creationId xmlns:p14="http://schemas.microsoft.com/office/powerpoint/2010/main" val="39081136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2387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2387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3A633B3D-0F9D-411E-B30E-07F132F5B04D}" type="slidenum">
              <a:rPr lang="en-US" altLang="en-US"/>
              <a:pPr/>
              <a:t>‹#›</a:t>
            </a:fld>
            <a:endParaRPr lang="en-US" altLang="en-US"/>
          </a:p>
        </p:txBody>
      </p:sp>
    </p:spTree>
    <p:extLst>
      <p:ext uri="{BB962C8B-B14F-4D97-AF65-F5344CB8AC3E}">
        <p14:creationId xmlns:p14="http://schemas.microsoft.com/office/powerpoint/2010/main" val="21840206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02C07DE-5E50-465C-AC3A-CBF176063A83}" type="slidenum">
              <a:rPr lang="en-US"/>
              <a:pPr>
                <a:defRPr/>
              </a:pPr>
              <a:t>‹#›</a:t>
            </a:fld>
            <a:endParaRPr lang="en-US"/>
          </a:p>
        </p:txBody>
      </p:sp>
    </p:spTree>
    <p:extLst>
      <p:ext uri="{BB962C8B-B14F-4D97-AF65-F5344CB8AC3E}">
        <p14:creationId xmlns:p14="http://schemas.microsoft.com/office/powerpoint/2010/main" val="40379366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C3694F4-51F8-4FB1-9240-BF4F9B74D2D0}" type="slidenum">
              <a:rPr lang="en-US"/>
              <a:pPr>
                <a:defRPr/>
              </a:pPr>
              <a:t>‹#›</a:t>
            </a:fld>
            <a:endParaRPr lang="en-US"/>
          </a:p>
        </p:txBody>
      </p:sp>
    </p:spTree>
    <p:extLst>
      <p:ext uri="{BB962C8B-B14F-4D97-AF65-F5344CB8AC3E}">
        <p14:creationId xmlns:p14="http://schemas.microsoft.com/office/powerpoint/2010/main" val="22952854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C135C46-15A9-49E5-9FC6-B6EFD35B51FA}" type="slidenum">
              <a:rPr lang="en-US"/>
              <a:pPr>
                <a:defRPr/>
              </a:pPr>
              <a:t>‹#›</a:t>
            </a:fld>
            <a:endParaRPr lang="en-US"/>
          </a:p>
        </p:txBody>
      </p:sp>
    </p:spTree>
    <p:extLst>
      <p:ext uri="{BB962C8B-B14F-4D97-AF65-F5344CB8AC3E}">
        <p14:creationId xmlns:p14="http://schemas.microsoft.com/office/powerpoint/2010/main" val="42809402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FEA41B1-1CED-4475-868B-7B4B8D040C0A}" type="slidenum">
              <a:rPr lang="en-US"/>
              <a:pPr>
                <a:defRPr/>
              </a:pPr>
              <a:t>‹#›</a:t>
            </a:fld>
            <a:endParaRPr lang="en-US"/>
          </a:p>
        </p:txBody>
      </p:sp>
    </p:spTree>
    <p:extLst>
      <p:ext uri="{BB962C8B-B14F-4D97-AF65-F5344CB8AC3E}">
        <p14:creationId xmlns:p14="http://schemas.microsoft.com/office/powerpoint/2010/main" val="14322289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9DCAB9D7-01F7-46F9-9ED0-8425E0BC9F3B}" type="slidenum">
              <a:rPr lang="en-US"/>
              <a:pPr>
                <a:defRPr/>
              </a:pPr>
              <a:t>‹#›</a:t>
            </a:fld>
            <a:endParaRPr lang="en-US"/>
          </a:p>
        </p:txBody>
      </p:sp>
    </p:spTree>
    <p:extLst>
      <p:ext uri="{BB962C8B-B14F-4D97-AF65-F5344CB8AC3E}">
        <p14:creationId xmlns:p14="http://schemas.microsoft.com/office/powerpoint/2010/main" val="21262532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D558977F-A4EC-458F-A22D-EEC7CD82DFF5}" type="slidenum">
              <a:rPr lang="en-US"/>
              <a:pPr>
                <a:defRPr/>
              </a:pPr>
              <a:t>‹#›</a:t>
            </a:fld>
            <a:endParaRPr lang="en-US"/>
          </a:p>
        </p:txBody>
      </p:sp>
    </p:spTree>
    <p:extLst>
      <p:ext uri="{BB962C8B-B14F-4D97-AF65-F5344CB8AC3E}">
        <p14:creationId xmlns:p14="http://schemas.microsoft.com/office/powerpoint/2010/main" val="13107306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A3A7C93A-B15F-45C4-88CD-A30917FAFDBC}" type="slidenum">
              <a:rPr lang="en-US"/>
              <a:pPr>
                <a:defRPr/>
              </a:pPr>
              <a:t>‹#›</a:t>
            </a:fld>
            <a:endParaRPr lang="en-US"/>
          </a:p>
        </p:txBody>
      </p:sp>
    </p:spTree>
    <p:extLst>
      <p:ext uri="{BB962C8B-B14F-4D97-AF65-F5344CB8AC3E}">
        <p14:creationId xmlns:p14="http://schemas.microsoft.com/office/powerpoint/2010/main" val="354893605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BC4485F-C591-4529-9006-461221EFDE81}" type="slidenum">
              <a:rPr lang="en-US"/>
              <a:pPr>
                <a:defRPr/>
              </a:pPr>
              <a:t>‹#›</a:t>
            </a:fld>
            <a:endParaRPr lang="en-US"/>
          </a:p>
        </p:txBody>
      </p:sp>
    </p:spTree>
    <p:extLst>
      <p:ext uri="{BB962C8B-B14F-4D97-AF65-F5344CB8AC3E}">
        <p14:creationId xmlns:p14="http://schemas.microsoft.com/office/powerpoint/2010/main" val="37053591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B07D778-DD6B-4893-B329-86FBFEA9AA75}" type="slidenum">
              <a:rPr lang="en-US"/>
              <a:pPr>
                <a:defRPr/>
              </a:pPr>
              <a:t>‹#›</a:t>
            </a:fld>
            <a:endParaRPr lang="en-US"/>
          </a:p>
        </p:txBody>
      </p:sp>
    </p:spTree>
    <p:extLst>
      <p:ext uri="{BB962C8B-B14F-4D97-AF65-F5344CB8AC3E}">
        <p14:creationId xmlns:p14="http://schemas.microsoft.com/office/powerpoint/2010/main" val="40828066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B4F70FE-EECE-4BCC-8F96-44144C67FF91}" type="slidenum">
              <a:rPr lang="en-US"/>
              <a:pPr>
                <a:defRPr/>
              </a:pPr>
              <a:t>‹#›</a:t>
            </a:fld>
            <a:endParaRPr lang="en-US"/>
          </a:p>
        </p:txBody>
      </p:sp>
    </p:spTree>
    <p:extLst>
      <p:ext uri="{BB962C8B-B14F-4D97-AF65-F5344CB8AC3E}">
        <p14:creationId xmlns:p14="http://schemas.microsoft.com/office/powerpoint/2010/main" val="1140043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D515D7F-EE2C-4DBE-9DB7-28AEE27DC41D}" type="slidenum">
              <a:rPr lang="en-US"/>
              <a:pPr>
                <a:defRPr/>
              </a:pPr>
              <a:t>‹#›</a:t>
            </a:fld>
            <a:endParaRPr lang="en-US"/>
          </a:p>
        </p:txBody>
      </p:sp>
    </p:spTree>
    <p:extLst>
      <p:ext uri="{BB962C8B-B14F-4D97-AF65-F5344CB8AC3E}">
        <p14:creationId xmlns:p14="http://schemas.microsoft.com/office/powerpoint/2010/main" val="17476872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Chart Placeholder 2"/>
          <p:cNvSpPr>
            <a:spLocks noGrp="1"/>
          </p:cNvSpPr>
          <p:nvPr>
            <p:ph type="chart" idx="1"/>
          </p:nvPr>
        </p:nvSpPr>
        <p:spPr>
          <a:xfrm>
            <a:off x="685800" y="1981200"/>
            <a:ext cx="7772400" cy="4114800"/>
          </a:xfrm>
        </p:spPr>
        <p:txBody>
          <a:bodyPr/>
          <a:lstStyle/>
          <a:p>
            <a:pPr lvl="0"/>
            <a:endParaRPr lang="en-US" noProof="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22E7BDC-A779-4089-AEBF-9816B633E8C5}" type="slidenum">
              <a:rPr lang="en-US"/>
              <a:pPr>
                <a:defRPr/>
              </a:pPr>
              <a:t>‹#›</a:t>
            </a:fld>
            <a:endParaRPr lang="en-US"/>
          </a:p>
        </p:txBody>
      </p:sp>
    </p:spTree>
    <p:extLst>
      <p:ext uri="{BB962C8B-B14F-4D97-AF65-F5344CB8AC3E}">
        <p14:creationId xmlns:p14="http://schemas.microsoft.com/office/powerpoint/2010/main" val="15860188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able Placeholder 2"/>
          <p:cNvSpPr>
            <a:spLocks noGrp="1"/>
          </p:cNvSpPr>
          <p:nvPr>
            <p:ph type="tbl" idx="1"/>
          </p:nvPr>
        </p:nvSpPr>
        <p:spPr>
          <a:xfrm>
            <a:off x="685800" y="1981200"/>
            <a:ext cx="7772400" cy="4114800"/>
          </a:xfrm>
        </p:spPr>
        <p:txBody>
          <a:bodyPr/>
          <a:lstStyle/>
          <a:p>
            <a:pPr lvl="0"/>
            <a:endParaRPr lang="en-US" noProof="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70C2AFC-8AF6-4247-8617-F62FB80631A3}" type="slidenum">
              <a:rPr lang="en-US"/>
              <a:pPr>
                <a:defRPr/>
              </a:pPr>
              <a:t>‹#›</a:t>
            </a:fld>
            <a:endParaRPr lang="en-US"/>
          </a:p>
        </p:txBody>
      </p:sp>
    </p:spTree>
    <p:extLst>
      <p:ext uri="{BB962C8B-B14F-4D97-AF65-F5344CB8AC3E}">
        <p14:creationId xmlns:p14="http://schemas.microsoft.com/office/powerpoint/2010/main" val="183604409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6E66D1B5-4531-4A4A-ACC1-B3C0B152CA45}" type="slidenum">
              <a:rPr lang="en-US"/>
              <a:pPr>
                <a:defRPr/>
              </a:pPr>
              <a:t>‹#›</a:t>
            </a:fld>
            <a:endParaRPr lang="en-US"/>
          </a:p>
        </p:txBody>
      </p:sp>
    </p:spTree>
    <p:extLst>
      <p:ext uri="{BB962C8B-B14F-4D97-AF65-F5344CB8AC3E}">
        <p14:creationId xmlns:p14="http://schemas.microsoft.com/office/powerpoint/2010/main" val="116359210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364F7FA-2862-45A2-AB6A-F15155C50D7D}" type="slidenum">
              <a:rPr lang="en-US"/>
              <a:pPr>
                <a:defRPr/>
              </a:pPr>
              <a:t>‹#›</a:t>
            </a:fld>
            <a:endParaRPr lang="en-US"/>
          </a:p>
        </p:txBody>
      </p:sp>
    </p:spTree>
    <p:extLst>
      <p:ext uri="{BB962C8B-B14F-4D97-AF65-F5344CB8AC3E}">
        <p14:creationId xmlns:p14="http://schemas.microsoft.com/office/powerpoint/2010/main" val="32604310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bwMode="auto">
          <a:xfrm>
            <a:off x="685800" y="3048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3315" name="Rectangle 3"/>
          <p:cNvSpPr>
            <a:spLocks noGrp="1" noChangeArrowheads="1"/>
          </p:cNvSpPr>
          <p:nvPr>
            <p:ph type="body" idx="1"/>
          </p:nvPr>
        </p:nvSpPr>
        <p:spPr bwMode="auto">
          <a:xfrm>
            <a:off x="685800" y="1676400"/>
            <a:ext cx="7772400" cy="3867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3318" name="Rectangle 6"/>
          <p:cNvSpPr>
            <a:spLocks noGrp="1" noChangeArrowheads="1"/>
          </p:cNvSpPr>
          <p:nvPr>
            <p:ph type="sldNum" sz="quarter" idx="4"/>
          </p:nvPr>
        </p:nvSpPr>
        <p:spPr bwMode="auto">
          <a:xfrm>
            <a:off x="4038600" y="6357400"/>
            <a:ext cx="1143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fld id="{C41AC441-1C5B-4780-8A3D-9335E012FECA}" type="slidenum">
              <a:rPr lang="en-US" altLang="en-US" smtClean="0"/>
              <a:pPr/>
              <a:t>‹#›</a:t>
            </a:fld>
            <a:endParaRPr lang="en-US" altLang="en-US"/>
          </a:p>
        </p:txBody>
      </p:sp>
      <p:sp>
        <p:nvSpPr>
          <p:cNvPr id="13319" name="Line 7"/>
          <p:cNvSpPr>
            <a:spLocks noChangeShapeType="1"/>
          </p:cNvSpPr>
          <p:nvPr/>
        </p:nvSpPr>
        <p:spPr bwMode="auto">
          <a:xfrm>
            <a:off x="685800" y="1447800"/>
            <a:ext cx="7772400" cy="0"/>
          </a:xfrm>
          <a:prstGeom prst="line">
            <a:avLst/>
          </a:prstGeom>
          <a:noFill/>
          <a:ln w="5715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 bg1="lt1" tx1="dk1" bg2="lt2" tx2="dk2" accent1="accent1" accent2="accent2" accent3="accent3" accent4="accent4" accent5="accent5" accent6="accent6" hlink="hlink" folHlink="folHlink"/>
  <p:sldLayoutIdLst>
    <p:sldLayoutId id="2147483656" r:id="rId1"/>
    <p:sldLayoutId id="2147483657" r:id="rId2"/>
    <p:sldLayoutId id="2147483658" r:id="rId3"/>
    <p:sldLayoutId id="2147483659" r:id="rId4"/>
    <p:sldLayoutId id="2147483660" r:id="rId5"/>
    <p:sldLayoutId id="2147483661" r:id="rId6"/>
    <p:sldLayoutId id="2147483662" r:id="rId7"/>
    <p:sldLayoutId id="2147483663" r:id="rId8"/>
    <p:sldLayoutId id="2147483664" r:id="rId9"/>
    <p:sldLayoutId id="2147483665" r:id="rId10"/>
    <p:sldLayoutId id="2147483666" r:id="rId11"/>
  </p:sldLayoutIdLst>
  <p:hf hdr="0" ftr="0" dt="0"/>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Times New Roman" pitchFamily="18" charset="0"/>
        </a:defRPr>
      </a:lvl2pPr>
      <a:lvl3pPr algn="ctr" rtl="0" eaLnBrk="1" fontAlgn="base" hangingPunct="1">
        <a:spcBef>
          <a:spcPct val="0"/>
        </a:spcBef>
        <a:spcAft>
          <a:spcPct val="0"/>
        </a:spcAft>
        <a:defRPr sz="4400">
          <a:solidFill>
            <a:schemeClr val="tx2"/>
          </a:solidFill>
          <a:latin typeface="Times New Roman" pitchFamily="18" charset="0"/>
        </a:defRPr>
      </a:lvl3pPr>
      <a:lvl4pPr algn="ctr" rtl="0" eaLnBrk="1" fontAlgn="base" hangingPunct="1">
        <a:spcBef>
          <a:spcPct val="0"/>
        </a:spcBef>
        <a:spcAft>
          <a:spcPct val="0"/>
        </a:spcAft>
        <a:defRPr sz="4400">
          <a:solidFill>
            <a:schemeClr val="tx2"/>
          </a:solidFill>
          <a:latin typeface="Times New Roman" pitchFamily="18" charset="0"/>
        </a:defRPr>
      </a:lvl4pPr>
      <a:lvl5pPr algn="ctr" rtl="0" eaLnBrk="1" fontAlgn="base" hangingPunct="1">
        <a:spcBef>
          <a:spcPct val="0"/>
        </a:spcBef>
        <a:spcAft>
          <a:spcPct val="0"/>
        </a:spcAft>
        <a:defRPr sz="4400">
          <a:solidFill>
            <a:schemeClr val="tx2"/>
          </a:solidFill>
          <a:latin typeface="Times New Roman" pitchFamily="18" charset="0"/>
        </a:defRPr>
      </a:lvl5pPr>
      <a:lvl6pPr marL="457200" algn="ctr" rtl="0" eaLnBrk="1" fontAlgn="base" hangingPunct="1">
        <a:spcBef>
          <a:spcPct val="0"/>
        </a:spcBef>
        <a:spcAft>
          <a:spcPct val="0"/>
        </a:spcAft>
        <a:defRPr sz="4400">
          <a:solidFill>
            <a:schemeClr val="tx2"/>
          </a:solidFill>
          <a:latin typeface="Times New Roman" pitchFamily="18" charset="0"/>
        </a:defRPr>
      </a:lvl6pPr>
      <a:lvl7pPr marL="914400" algn="ctr" rtl="0" eaLnBrk="1" fontAlgn="base" hangingPunct="1">
        <a:spcBef>
          <a:spcPct val="0"/>
        </a:spcBef>
        <a:spcAft>
          <a:spcPct val="0"/>
        </a:spcAft>
        <a:defRPr sz="4400">
          <a:solidFill>
            <a:schemeClr val="tx2"/>
          </a:solidFill>
          <a:latin typeface="Times New Roman" pitchFamily="18" charset="0"/>
        </a:defRPr>
      </a:lvl7pPr>
      <a:lvl8pPr marL="1371600" algn="ctr" rtl="0" eaLnBrk="1" fontAlgn="base" hangingPunct="1">
        <a:spcBef>
          <a:spcPct val="0"/>
        </a:spcBef>
        <a:spcAft>
          <a:spcPct val="0"/>
        </a:spcAft>
        <a:defRPr sz="4400">
          <a:solidFill>
            <a:schemeClr val="tx2"/>
          </a:solidFill>
          <a:latin typeface="Times New Roman" pitchFamily="18" charset="0"/>
        </a:defRPr>
      </a:lvl8pPr>
      <a:lvl9pPr marL="1828800" algn="ctr" rtl="0" eaLnBrk="1" fontAlgn="base" hangingPunct="1">
        <a:spcBef>
          <a:spcPct val="0"/>
        </a:spcBef>
        <a:spcAft>
          <a:spcPct val="0"/>
        </a:spcAft>
        <a:defRPr sz="4400">
          <a:solidFill>
            <a:schemeClr val="tx2"/>
          </a:solidFill>
          <a:latin typeface="Times New Roman" pitchFamily="18" charset="0"/>
        </a:defRPr>
      </a:lvl9pPr>
    </p:titleStyle>
    <p:bodyStyle>
      <a:lvl1pPr marL="342900" indent="-342900" algn="l" rtl="0" eaLnBrk="1" fontAlgn="base" hangingPunct="1">
        <a:spcBef>
          <a:spcPct val="20000"/>
        </a:spcBef>
        <a:spcAft>
          <a:spcPct val="0"/>
        </a:spcAft>
        <a:buClr>
          <a:srgbClr val="FF0000"/>
        </a:buClr>
        <a:buSzPct val="50000"/>
        <a:buFont typeface="Wingdings" panose="05000000000000000000" pitchFamily="2" charset="2"/>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lr>
          <a:srgbClr val="FF0000"/>
        </a:buClr>
        <a:buSzPct val="50000"/>
        <a:buFont typeface="Wingdings" panose="05000000000000000000" pitchFamily="2" charset="2"/>
        <a:buChar char="§"/>
        <a:defRPr sz="2800">
          <a:solidFill>
            <a:schemeClr val="tx1"/>
          </a:solidFill>
          <a:latin typeface="+mn-lt"/>
        </a:defRPr>
      </a:lvl2pPr>
      <a:lvl3pPr marL="1143000" indent="-228600" algn="l" rtl="0" eaLnBrk="1" fontAlgn="base" hangingPunct="1">
        <a:spcBef>
          <a:spcPct val="20000"/>
        </a:spcBef>
        <a:spcAft>
          <a:spcPct val="0"/>
        </a:spcAft>
        <a:buClr>
          <a:srgbClr val="FF0000"/>
        </a:buClr>
        <a:buSzPct val="50000"/>
        <a:buFont typeface="Wingdings" panose="05000000000000000000" pitchFamily="2" charset="2"/>
        <a:buChar char="§"/>
        <a:defRPr sz="2400">
          <a:solidFill>
            <a:schemeClr val="tx1"/>
          </a:solidFill>
          <a:latin typeface="+mn-lt"/>
        </a:defRPr>
      </a:lvl3pPr>
      <a:lvl4pPr marL="1600200" indent="-228600" algn="l" rtl="0" eaLnBrk="1" fontAlgn="base" hangingPunct="1">
        <a:spcBef>
          <a:spcPct val="20000"/>
        </a:spcBef>
        <a:spcAft>
          <a:spcPct val="0"/>
        </a:spcAft>
        <a:buClr>
          <a:srgbClr val="FF0000"/>
        </a:buClr>
        <a:buSzPct val="50000"/>
        <a:buFont typeface="Wingdings" panose="05000000000000000000" pitchFamily="2" charset="2"/>
        <a:buChar char="§"/>
        <a:defRPr sz="2000">
          <a:solidFill>
            <a:schemeClr val="tx1"/>
          </a:solidFill>
          <a:latin typeface="+mn-lt"/>
        </a:defRPr>
      </a:lvl4pPr>
      <a:lvl5pPr marL="2057400" indent="-228600" algn="l" rtl="0" eaLnBrk="1" fontAlgn="base" hangingPunct="1">
        <a:spcBef>
          <a:spcPct val="20000"/>
        </a:spcBef>
        <a:spcAft>
          <a:spcPct val="0"/>
        </a:spcAft>
        <a:buClr>
          <a:srgbClr val="FF0000"/>
        </a:buClr>
        <a:buSzPct val="50000"/>
        <a:buFont typeface="Wingdings" panose="05000000000000000000" pitchFamily="2" charset="2"/>
        <a:buChar char="§"/>
        <a:defRPr sz="2000">
          <a:solidFill>
            <a:schemeClr val="tx1"/>
          </a:solidFill>
          <a:latin typeface="+mn-lt"/>
        </a:defRPr>
      </a:lvl5pPr>
      <a:lvl6pPr marL="2514600" indent="-228600" algn="l" rtl="0" eaLnBrk="1" fontAlgn="base" hangingPunct="1">
        <a:spcBef>
          <a:spcPct val="20000"/>
        </a:spcBef>
        <a:spcAft>
          <a:spcPct val="0"/>
        </a:spcAft>
        <a:buClr>
          <a:srgbClr val="FF0000"/>
        </a:buClr>
        <a:buSzPct val="50000"/>
        <a:buFont typeface="Monotype Sorts" pitchFamily="2" charset="2"/>
        <a:buChar char="¡"/>
        <a:defRPr sz="2000">
          <a:solidFill>
            <a:schemeClr val="tx1"/>
          </a:solidFill>
          <a:latin typeface="+mn-lt"/>
        </a:defRPr>
      </a:lvl6pPr>
      <a:lvl7pPr marL="2971800" indent="-228600" algn="l" rtl="0" eaLnBrk="1" fontAlgn="base" hangingPunct="1">
        <a:spcBef>
          <a:spcPct val="20000"/>
        </a:spcBef>
        <a:spcAft>
          <a:spcPct val="0"/>
        </a:spcAft>
        <a:buClr>
          <a:srgbClr val="FF0000"/>
        </a:buClr>
        <a:buSzPct val="50000"/>
        <a:buFont typeface="Monotype Sorts" pitchFamily="2" charset="2"/>
        <a:buChar char="¡"/>
        <a:defRPr sz="2000">
          <a:solidFill>
            <a:schemeClr val="tx1"/>
          </a:solidFill>
          <a:latin typeface="+mn-lt"/>
        </a:defRPr>
      </a:lvl7pPr>
      <a:lvl8pPr marL="3429000" indent="-228600" algn="l" rtl="0" eaLnBrk="1" fontAlgn="base" hangingPunct="1">
        <a:spcBef>
          <a:spcPct val="20000"/>
        </a:spcBef>
        <a:spcAft>
          <a:spcPct val="0"/>
        </a:spcAft>
        <a:buClr>
          <a:srgbClr val="FF0000"/>
        </a:buClr>
        <a:buSzPct val="50000"/>
        <a:buFont typeface="Monotype Sorts" pitchFamily="2" charset="2"/>
        <a:buChar char="¡"/>
        <a:defRPr sz="2000">
          <a:solidFill>
            <a:schemeClr val="tx1"/>
          </a:solidFill>
          <a:latin typeface="+mn-lt"/>
        </a:defRPr>
      </a:lvl8pPr>
      <a:lvl9pPr marL="3886200" indent="-228600" algn="l" rtl="0" eaLnBrk="1" fontAlgn="base" hangingPunct="1">
        <a:spcBef>
          <a:spcPct val="20000"/>
        </a:spcBef>
        <a:spcAft>
          <a:spcPct val="0"/>
        </a:spcAft>
        <a:buClr>
          <a:srgbClr val="FF0000"/>
        </a:buClr>
        <a:buSzPct val="50000"/>
        <a:buFont typeface="Monotype Sort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0484"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b="0">
                <a:solidFill>
                  <a:schemeClr val="tx1"/>
                </a:solidFill>
              </a:defRPr>
            </a:lvl1pPr>
          </a:lstStyle>
          <a:p>
            <a:pPr>
              <a:defRPr/>
            </a:pPr>
            <a:endParaRPr lang="en-US"/>
          </a:p>
        </p:txBody>
      </p:sp>
      <p:sp>
        <p:nvSpPr>
          <p:cNvPr id="20485"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b="0">
                <a:solidFill>
                  <a:schemeClr val="tx1"/>
                </a:solidFill>
              </a:defRPr>
            </a:lvl1pPr>
          </a:lstStyle>
          <a:p>
            <a:pPr>
              <a:defRPr/>
            </a:pPr>
            <a:endParaRPr lang="en-US"/>
          </a:p>
        </p:txBody>
      </p:sp>
      <p:sp>
        <p:nvSpPr>
          <p:cNvPr id="20486"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b="0">
                <a:solidFill>
                  <a:schemeClr val="tx1"/>
                </a:solidFill>
              </a:defRPr>
            </a:lvl1pPr>
          </a:lstStyle>
          <a:p>
            <a:pPr>
              <a:defRPr/>
            </a:pPr>
            <a:fld id="{798832A3-9BF8-42B9-A2AD-2077560BC10F}" type="slidenum">
              <a:rPr lang="en-US"/>
              <a:pPr>
                <a:defRPr/>
              </a:pPr>
              <a:t>‹#›</a:t>
            </a:fld>
            <a:endParaRPr lang="en-US"/>
          </a:p>
        </p:txBody>
      </p:sp>
    </p:spTree>
    <p:extLst>
      <p:ext uri="{BB962C8B-B14F-4D97-AF65-F5344CB8AC3E}">
        <p14:creationId xmlns:p14="http://schemas.microsoft.com/office/powerpoint/2010/main" val="1455840966"/>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 id="2147483681" r:id="rId14"/>
    <p:sldLayoutId id="2147483682" r:id="rId15"/>
  </p:sldLayoutIdLst>
  <p:txStyles>
    <p:titleStyle>
      <a:lvl1pPr algn="ctr" rtl="0" eaLnBrk="0" fontAlgn="base" hangingPunct="0">
        <a:spcBef>
          <a:spcPct val="0"/>
        </a:spcBef>
        <a:spcAft>
          <a:spcPct val="0"/>
        </a:spcAft>
        <a:defRPr sz="4400">
          <a:solidFill>
            <a:srgbClr val="000090"/>
          </a:solidFill>
          <a:latin typeface="+mj-lt"/>
          <a:ea typeface="ＭＳ Ｐゴシック" pitchFamily="-112" charset="-128"/>
          <a:cs typeface="ＭＳ Ｐゴシック" pitchFamily="-112" charset="-128"/>
        </a:defRPr>
      </a:lvl1pPr>
      <a:lvl2pPr algn="ctr" rtl="0" eaLnBrk="0" fontAlgn="base" hangingPunct="0">
        <a:spcBef>
          <a:spcPct val="0"/>
        </a:spcBef>
        <a:spcAft>
          <a:spcPct val="0"/>
        </a:spcAft>
        <a:defRPr sz="4400">
          <a:solidFill>
            <a:srgbClr val="000090"/>
          </a:solidFill>
          <a:latin typeface="Arial" pitchFamily="-112" charset="0"/>
          <a:ea typeface="ＭＳ Ｐゴシック" pitchFamily="-112" charset="-128"/>
          <a:cs typeface="ＭＳ Ｐゴシック" pitchFamily="-112" charset="-128"/>
        </a:defRPr>
      </a:lvl2pPr>
      <a:lvl3pPr algn="ctr" rtl="0" eaLnBrk="0" fontAlgn="base" hangingPunct="0">
        <a:spcBef>
          <a:spcPct val="0"/>
        </a:spcBef>
        <a:spcAft>
          <a:spcPct val="0"/>
        </a:spcAft>
        <a:defRPr sz="4400">
          <a:solidFill>
            <a:srgbClr val="000090"/>
          </a:solidFill>
          <a:latin typeface="Arial" pitchFamily="-112" charset="0"/>
          <a:ea typeface="ＭＳ Ｐゴシック" pitchFamily="-112" charset="-128"/>
          <a:cs typeface="ＭＳ Ｐゴシック" pitchFamily="-112" charset="-128"/>
        </a:defRPr>
      </a:lvl3pPr>
      <a:lvl4pPr algn="ctr" rtl="0" eaLnBrk="0" fontAlgn="base" hangingPunct="0">
        <a:spcBef>
          <a:spcPct val="0"/>
        </a:spcBef>
        <a:spcAft>
          <a:spcPct val="0"/>
        </a:spcAft>
        <a:defRPr sz="4400">
          <a:solidFill>
            <a:srgbClr val="000090"/>
          </a:solidFill>
          <a:latin typeface="Arial" pitchFamily="-112" charset="0"/>
          <a:ea typeface="ＭＳ Ｐゴシック" pitchFamily="-112" charset="-128"/>
          <a:cs typeface="ＭＳ Ｐゴシック" pitchFamily="-112" charset="-128"/>
        </a:defRPr>
      </a:lvl4pPr>
      <a:lvl5pPr algn="ctr" rtl="0" eaLnBrk="0" fontAlgn="base" hangingPunct="0">
        <a:spcBef>
          <a:spcPct val="0"/>
        </a:spcBef>
        <a:spcAft>
          <a:spcPct val="0"/>
        </a:spcAft>
        <a:defRPr sz="4400">
          <a:solidFill>
            <a:srgbClr val="000090"/>
          </a:solidFill>
          <a:latin typeface="Arial" pitchFamily="-112" charset="0"/>
          <a:ea typeface="ＭＳ Ｐゴシック" pitchFamily="-112" charset="-128"/>
          <a:cs typeface="ＭＳ Ｐゴシック" pitchFamily="-112" charset="-128"/>
        </a:defRPr>
      </a:lvl5pPr>
      <a:lvl6pPr marL="457200" algn="ctr" rtl="0" eaLnBrk="0" fontAlgn="base" hangingPunct="0">
        <a:spcBef>
          <a:spcPct val="0"/>
        </a:spcBef>
        <a:spcAft>
          <a:spcPct val="0"/>
        </a:spcAft>
        <a:defRPr sz="4400">
          <a:solidFill>
            <a:schemeClr val="accent2"/>
          </a:solidFill>
          <a:latin typeface="Arial" pitchFamily="-112" charset="0"/>
        </a:defRPr>
      </a:lvl6pPr>
      <a:lvl7pPr marL="914400" algn="ctr" rtl="0" eaLnBrk="0" fontAlgn="base" hangingPunct="0">
        <a:spcBef>
          <a:spcPct val="0"/>
        </a:spcBef>
        <a:spcAft>
          <a:spcPct val="0"/>
        </a:spcAft>
        <a:defRPr sz="4400">
          <a:solidFill>
            <a:schemeClr val="accent2"/>
          </a:solidFill>
          <a:latin typeface="Arial" pitchFamily="-112" charset="0"/>
        </a:defRPr>
      </a:lvl7pPr>
      <a:lvl8pPr marL="1371600" algn="ctr" rtl="0" eaLnBrk="0" fontAlgn="base" hangingPunct="0">
        <a:spcBef>
          <a:spcPct val="0"/>
        </a:spcBef>
        <a:spcAft>
          <a:spcPct val="0"/>
        </a:spcAft>
        <a:defRPr sz="4400">
          <a:solidFill>
            <a:schemeClr val="accent2"/>
          </a:solidFill>
          <a:latin typeface="Arial" pitchFamily="-112" charset="0"/>
        </a:defRPr>
      </a:lvl8pPr>
      <a:lvl9pPr marL="1828800" algn="ctr" rtl="0" eaLnBrk="0" fontAlgn="base" hangingPunct="0">
        <a:spcBef>
          <a:spcPct val="0"/>
        </a:spcBef>
        <a:spcAft>
          <a:spcPct val="0"/>
        </a:spcAft>
        <a:defRPr sz="4400">
          <a:solidFill>
            <a:schemeClr val="accent2"/>
          </a:solidFill>
          <a:latin typeface="Arial" pitchFamily="-112" charset="0"/>
        </a:defRPr>
      </a:lvl9pPr>
    </p:titleStyle>
    <p:bodyStyle>
      <a:lvl1pPr marL="342900" indent="-342900" algn="l" rtl="0" eaLnBrk="0" fontAlgn="base" hangingPunct="0">
        <a:spcBef>
          <a:spcPct val="20000"/>
        </a:spcBef>
        <a:spcAft>
          <a:spcPct val="0"/>
        </a:spcAft>
        <a:buChar char="•"/>
        <a:defRPr sz="3200" b="1">
          <a:solidFill>
            <a:srgbClr val="FF3300"/>
          </a:solidFill>
          <a:latin typeface="+mn-lt"/>
          <a:ea typeface="ＭＳ Ｐゴシック" pitchFamily="-112" charset="-128"/>
          <a:cs typeface="ＭＳ Ｐゴシック" pitchFamily="-112" charset="-128"/>
        </a:defRPr>
      </a:lvl1pPr>
      <a:lvl2pPr marL="742950" indent="-285750" algn="l" rtl="0" eaLnBrk="0" fontAlgn="base" hangingPunct="0">
        <a:spcBef>
          <a:spcPct val="20000"/>
        </a:spcBef>
        <a:spcAft>
          <a:spcPct val="0"/>
        </a:spcAft>
        <a:buChar char="–"/>
        <a:defRPr sz="2800" b="1">
          <a:solidFill>
            <a:srgbClr val="FF3300"/>
          </a:solidFill>
          <a:latin typeface="+mn-lt"/>
          <a:ea typeface="ＭＳ Ｐゴシック" pitchFamily="-112" charset="-128"/>
          <a:cs typeface="ＭＳ Ｐゴシック"/>
        </a:defRPr>
      </a:lvl2pPr>
      <a:lvl3pPr marL="1143000" indent="-228600" algn="l" rtl="0" eaLnBrk="0" fontAlgn="base" hangingPunct="0">
        <a:spcBef>
          <a:spcPct val="20000"/>
        </a:spcBef>
        <a:spcAft>
          <a:spcPct val="0"/>
        </a:spcAft>
        <a:buChar char="•"/>
        <a:defRPr sz="2400" b="1">
          <a:solidFill>
            <a:srgbClr val="FF3300"/>
          </a:solidFill>
          <a:latin typeface="+mn-lt"/>
          <a:ea typeface="ＭＳ Ｐゴシック" pitchFamily="-112" charset="-128"/>
          <a:cs typeface="ＭＳ Ｐゴシック"/>
        </a:defRPr>
      </a:lvl3pPr>
      <a:lvl4pPr marL="1600200" indent="-228600" algn="l" rtl="0" eaLnBrk="0" fontAlgn="base" hangingPunct="0">
        <a:spcBef>
          <a:spcPct val="20000"/>
        </a:spcBef>
        <a:spcAft>
          <a:spcPct val="0"/>
        </a:spcAft>
        <a:buChar char="–"/>
        <a:defRPr sz="2000" b="1">
          <a:solidFill>
            <a:srgbClr val="FF3300"/>
          </a:solidFill>
          <a:latin typeface="+mn-lt"/>
          <a:ea typeface="ＭＳ Ｐゴシック" pitchFamily="-112" charset="-128"/>
          <a:cs typeface="ＭＳ Ｐゴシック"/>
        </a:defRPr>
      </a:lvl4pPr>
      <a:lvl5pPr marL="2057400" indent="-228600" algn="l" rtl="0" eaLnBrk="0" fontAlgn="base" hangingPunct="0">
        <a:spcBef>
          <a:spcPct val="20000"/>
        </a:spcBef>
        <a:spcAft>
          <a:spcPct val="0"/>
        </a:spcAft>
        <a:buChar char="»"/>
        <a:defRPr sz="2000" b="1">
          <a:solidFill>
            <a:srgbClr val="FF3300"/>
          </a:solidFill>
          <a:latin typeface="+mn-lt"/>
          <a:ea typeface="ＭＳ Ｐゴシック" pitchFamily="-112" charset="-128"/>
          <a:cs typeface="ＭＳ Ｐゴシック"/>
        </a:defRPr>
      </a:lvl5pPr>
      <a:lvl6pPr marL="2514600" indent="-228600" algn="l" rtl="0" eaLnBrk="0" fontAlgn="base" hangingPunct="0">
        <a:spcBef>
          <a:spcPct val="20000"/>
        </a:spcBef>
        <a:spcAft>
          <a:spcPct val="0"/>
        </a:spcAft>
        <a:buChar char="»"/>
        <a:defRPr sz="2000" b="1">
          <a:solidFill>
            <a:srgbClr val="FF3300"/>
          </a:solidFill>
          <a:latin typeface="+mn-lt"/>
          <a:ea typeface="ＭＳ Ｐゴシック" pitchFamily="-112" charset="-128"/>
        </a:defRPr>
      </a:lvl6pPr>
      <a:lvl7pPr marL="2971800" indent="-228600" algn="l" rtl="0" eaLnBrk="0" fontAlgn="base" hangingPunct="0">
        <a:spcBef>
          <a:spcPct val="20000"/>
        </a:spcBef>
        <a:spcAft>
          <a:spcPct val="0"/>
        </a:spcAft>
        <a:buChar char="»"/>
        <a:defRPr sz="2000" b="1">
          <a:solidFill>
            <a:srgbClr val="FF3300"/>
          </a:solidFill>
          <a:latin typeface="+mn-lt"/>
          <a:ea typeface="ＭＳ Ｐゴシック" pitchFamily="-112" charset="-128"/>
        </a:defRPr>
      </a:lvl7pPr>
      <a:lvl8pPr marL="3429000" indent="-228600" algn="l" rtl="0" eaLnBrk="0" fontAlgn="base" hangingPunct="0">
        <a:spcBef>
          <a:spcPct val="20000"/>
        </a:spcBef>
        <a:spcAft>
          <a:spcPct val="0"/>
        </a:spcAft>
        <a:buChar char="»"/>
        <a:defRPr sz="2000" b="1">
          <a:solidFill>
            <a:srgbClr val="FF3300"/>
          </a:solidFill>
          <a:latin typeface="+mn-lt"/>
          <a:ea typeface="ＭＳ Ｐゴシック" pitchFamily="-112" charset="-128"/>
        </a:defRPr>
      </a:lvl8pPr>
      <a:lvl9pPr marL="3886200" indent="-228600" algn="l" rtl="0" eaLnBrk="0" fontAlgn="base" hangingPunct="0">
        <a:spcBef>
          <a:spcPct val="20000"/>
        </a:spcBef>
        <a:spcAft>
          <a:spcPct val="0"/>
        </a:spcAft>
        <a:buChar char="»"/>
        <a:defRPr sz="2000" b="1">
          <a:solidFill>
            <a:srgbClr val="FF3300"/>
          </a:solidFill>
          <a:latin typeface="+mn-lt"/>
          <a:ea typeface="ＭＳ Ｐゴシック" pitchFamily="-112"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t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www.improvediagnosis.org/?ClinicalEducation"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usacac.army.mil/sites/default/files/publications/HDCDTF_WhitePaper_Cognitive%20Biases%20and%20Decision%20Making_Final_2015_01_09_0.pdf"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usacac.army.mil/sites/default/files/publications/HDCDTF_WhitePaper_Cognitive%20Biases%20and%20Decision%20Making_Final_2015_01_09_0.pdf"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www.medscape.com/viewarticle/860747"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hyperlink" Target="https://psnet.ahrq.gov/resources/resource/29368/the-expert-panel-report-to-texas-health-resources-leadership-on-the-2014-ebola-events" TargetMode="External"/></Relationships>
</file>

<file path=ppt/slides/_rels/slide14.xml.rels><?xml version="1.0" encoding="UTF-8" standalone="yes"?>
<Relationships xmlns="http://schemas.openxmlformats.org/package/2006/relationships"><Relationship Id="rId2" Type="http://schemas.openxmlformats.org/officeDocument/2006/relationships/hyperlink" Target="http://usacac.army.mil/sites/default/files/publications/HDCDTF_WhitePaper_Cognitive%20Biases%20and%20Decision%20Making_Final_2015_01_09_0.pdf"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usacac.army.mil/sites/default/files/publications/HDCDTF_WhitePaper_Cognitive%20Biases%20and%20Decision%20Making_Final_2015_01_09_0.pdf"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usacac.army.mil/sites/default/files/publications/HDCDTF_WhitePaper_Cognitive%20Biases%20and%20Decision%20Making_Final_2015_01_09_0.pdf" TargetMode="External"/><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8.xml"/><Relationship Id="rId1" Type="http://schemas.openxmlformats.org/officeDocument/2006/relationships/vmlDrawing" Target="../drawings/vmlDrawing1.vml"/><Relationship Id="rId6" Type="http://schemas.openxmlformats.org/officeDocument/2006/relationships/hyperlink" Target="http://www.improvediagnosis.org/?Remedies" TargetMode="External"/><Relationship Id="rId5" Type="http://schemas.openxmlformats.org/officeDocument/2006/relationships/image" Target="../media/image7.emf"/><Relationship Id="rId4" Type="http://schemas.openxmlformats.org/officeDocument/2006/relationships/oleObject" Target="../embeddings/oleObject1.bin"/></Relationships>
</file>

<file path=ppt/slides/_rels/slide18.xml.rels><?xml version="1.0" encoding="UTF-8" standalone="yes"?>
<Relationships xmlns="http://schemas.openxmlformats.org/package/2006/relationships"><Relationship Id="rId3" Type="http://schemas.openxmlformats.org/officeDocument/2006/relationships/hyperlink" Target="http://www.improvediagnosis.org/?Remedies" TargetMode="External"/><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hyperlink" Target="http://www.improvediagnosis.org/?Remedies"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www.improvediagnosis.org/?Remedies" TargetMode="External"/><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ocw.mit.edu/courses/health-sciences-and-technology/hst-s14-health-information-systems-to-improve-quality-of-care-in-resource-poor-settings-spring-2012/lectures-and-videos/MITHST_S14S12_lec07_1105.pdf" TargetMode="External"/></Relationships>
</file>

<file path=ppt/slides/_rels/slide2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52400" y="1600200"/>
            <a:ext cx="8610600" cy="2819400"/>
          </a:xfrm>
        </p:spPr>
        <p:txBody>
          <a:bodyPr/>
          <a:lstStyle/>
          <a:p>
            <a:pPr>
              <a:buClr>
                <a:schemeClr val="accent2"/>
              </a:buClr>
            </a:pPr>
            <a:r>
              <a:rPr lang="en-US" sz="3200" b="1" dirty="0"/>
              <a:t>Reducing Errors in the Diagnostic Process:  </a:t>
            </a:r>
            <a:r>
              <a:rPr lang="en-US" sz="3200" b="1" dirty="0" smtClean="0"/>
              <a:t/>
            </a:r>
            <a:br>
              <a:rPr lang="en-US" sz="3200" b="1" dirty="0" smtClean="0"/>
            </a:br>
            <a:r>
              <a:rPr lang="en-US" sz="3200" b="1" dirty="0" smtClean="0"/>
              <a:t>Strategies </a:t>
            </a:r>
            <a:r>
              <a:rPr lang="en-US" sz="3200" b="1" dirty="0"/>
              <a:t>to Address Common </a:t>
            </a:r>
            <a:r>
              <a:rPr lang="en-US" sz="3200" b="1" dirty="0" smtClean="0"/>
              <a:t>Pitfalls</a:t>
            </a:r>
            <a:br>
              <a:rPr lang="en-US" sz="3200" b="1" dirty="0" smtClean="0"/>
            </a:br>
            <a:r>
              <a:rPr lang="en-US" sz="3200" b="1" dirty="0" smtClean="0"/>
              <a:t/>
            </a:r>
            <a:br>
              <a:rPr lang="en-US" sz="3200" b="1" dirty="0" smtClean="0"/>
            </a:br>
            <a:r>
              <a:rPr lang="en-US" altLang="en-US" sz="2800" dirty="0" smtClean="0"/>
              <a:t>Heuristics</a:t>
            </a:r>
            <a:r>
              <a:rPr lang="en-US" altLang="en-US" sz="2800" dirty="0"/>
              <a:t>, Biases, Improvement Science and Improving Diagnostic </a:t>
            </a:r>
            <a:r>
              <a:rPr lang="en-US" altLang="en-US" sz="2800" dirty="0" smtClean="0"/>
              <a:t>Decision-Making</a:t>
            </a:r>
            <a:endParaRPr lang="en-US" altLang="en-US" sz="2800" dirty="0"/>
          </a:p>
        </p:txBody>
      </p:sp>
      <p:sp>
        <p:nvSpPr>
          <p:cNvPr id="2051" name="Rectangle 3"/>
          <p:cNvSpPr>
            <a:spLocks noGrp="1" noChangeArrowheads="1"/>
          </p:cNvSpPr>
          <p:nvPr>
            <p:ph type="subTitle" idx="1"/>
          </p:nvPr>
        </p:nvSpPr>
        <p:spPr>
          <a:xfrm>
            <a:off x="1371600" y="4572000"/>
            <a:ext cx="6400800" cy="1066800"/>
          </a:xfrm>
        </p:spPr>
        <p:txBody>
          <a:bodyPr/>
          <a:lstStyle/>
          <a:p>
            <a:r>
              <a:rPr lang="en-US" altLang="en-US" sz="2400" dirty="0" smtClean="0"/>
              <a:t>Karen Boudreau, MD</a:t>
            </a:r>
          </a:p>
          <a:p>
            <a:endParaRPr lang="en-US" altLang="en-US" sz="2400" dirty="0" smtClean="0"/>
          </a:p>
          <a:p>
            <a:r>
              <a:rPr lang="en-US" altLang="en-US" sz="2400" dirty="0" smtClean="0"/>
              <a:t>Community </a:t>
            </a:r>
            <a:r>
              <a:rPr lang="en-US" altLang="en-US" sz="2400" dirty="0"/>
              <a:t>Learning Session</a:t>
            </a:r>
          </a:p>
          <a:p>
            <a:r>
              <a:rPr lang="en-US" altLang="en-US" sz="2400" dirty="0"/>
              <a:t>May 4</a:t>
            </a:r>
            <a:r>
              <a:rPr lang="en-US" altLang="en-US" sz="2400" baseline="30000" dirty="0"/>
              <a:t>th</a:t>
            </a:r>
            <a:r>
              <a:rPr lang="en-US" altLang="en-US" sz="2400" dirty="0"/>
              <a:t>, 2016</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 y="6324600"/>
            <a:ext cx="2590800" cy="463296"/>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53200" y="6114288"/>
            <a:ext cx="2511552" cy="74371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685800" y="1723427"/>
            <a:ext cx="7772400" cy="3867150"/>
          </a:xfrm>
        </p:spPr>
        <p:txBody>
          <a:bodyPr/>
          <a:lstStyle/>
          <a:p>
            <a:r>
              <a:rPr lang="en-US" dirty="0"/>
              <a:t>Reflexive Exercise</a:t>
            </a:r>
          </a:p>
          <a:p>
            <a:r>
              <a:rPr lang="en-US" dirty="0"/>
              <a:t>Heuristics, Cognitive Biases and How Did We Get Here?</a:t>
            </a:r>
          </a:p>
          <a:p>
            <a:r>
              <a:rPr lang="en-US" dirty="0"/>
              <a:t>How does Change happen in your practice?</a:t>
            </a:r>
          </a:p>
          <a:p>
            <a:r>
              <a:rPr lang="en-US" dirty="0"/>
              <a:t>Model for Improvement, Using Data</a:t>
            </a:r>
          </a:p>
          <a:p>
            <a:r>
              <a:rPr lang="en-US" dirty="0"/>
              <a:t>Testing Changes to Reduce Risk of Diagnostic Errors – individual and team</a:t>
            </a:r>
          </a:p>
          <a:p>
            <a:endParaRPr lang="en-US" dirty="0"/>
          </a:p>
        </p:txBody>
      </p:sp>
      <p:sp>
        <p:nvSpPr>
          <p:cNvPr id="4" name="Slide Number Placeholder 3"/>
          <p:cNvSpPr>
            <a:spLocks noGrp="1"/>
          </p:cNvSpPr>
          <p:nvPr>
            <p:ph type="sldNum" sz="quarter" idx="12"/>
          </p:nvPr>
        </p:nvSpPr>
        <p:spPr/>
        <p:txBody>
          <a:bodyPr/>
          <a:lstStyle/>
          <a:p>
            <a:fld id="{FE48485F-393D-4BF6-90D2-052AB1DD6BD0}" type="slidenum">
              <a:rPr lang="en-US" altLang="en-US" smtClean="0"/>
              <a:pPr/>
              <a:t>2</a:t>
            </a:fld>
            <a:endParaRPr lang="en-US" altLang="en-US"/>
          </a:p>
        </p:txBody>
      </p:sp>
    </p:spTree>
    <p:extLst>
      <p:ext uri="{BB962C8B-B14F-4D97-AF65-F5344CB8AC3E}">
        <p14:creationId xmlns:p14="http://schemas.microsoft.com/office/powerpoint/2010/main" val="10679150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Reflexive Exercise</a:t>
            </a:r>
          </a:p>
        </p:txBody>
      </p:sp>
      <p:sp>
        <p:nvSpPr>
          <p:cNvPr id="3" name="Content Placeholder 2"/>
          <p:cNvSpPr>
            <a:spLocks noGrp="1"/>
          </p:cNvSpPr>
          <p:nvPr>
            <p:ph idx="1"/>
          </p:nvPr>
        </p:nvSpPr>
        <p:spPr>
          <a:xfrm>
            <a:off x="685800" y="1695450"/>
            <a:ext cx="7772400" cy="3867150"/>
          </a:xfrm>
        </p:spPr>
        <p:txBody>
          <a:bodyPr/>
          <a:lstStyle/>
          <a:p>
            <a:r>
              <a:rPr lang="en-US" sz="2800" dirty="0"/>
              <a:t>5 Min – First part is just for yourself/backdrop for the discussion</a:t>
            </a:r>
          </a:p>
          <a:p>
            <a:r>
              <a:rPr lang="en-US" sz="2800" dirty="0"/>
              <a:t>Jot down a paragraph or two (or bullets) describing a time when you were involved with or witnessed a diagnostic error or near miss</a:t>
            </a:r>
          </a:p>
          <a:p>
            <a:pPr lvl="1"/>
            <a:r>
              <a:rPr lang="en-US" sz="2400" dirty="0"/>
              <a:t>What happened?</a:t>
            </a:r>
          </a:p>
          <a:p>
            <a:pPr lvl="1"/>
            <a:r>
              <a:rPr lang="en-US" sz="2400" dirty="0"/>
              <a:t>How did you feel?</a:t>
            </a:r>
          </a:p>
          <a:p>
            <a:pPr lvl="1"/>
            <a:r>
              <a:rPr lang="en-US" sz="2400" dirty="0"/>
              <a:t>Did anybody talk about it?</a:t>
            </a:r>
          </a:p>
          <a:p>
            <a:pPr lvl="1"/>
            <a:r>
              <a:rPr lang="en-US" sz="2400" dirty="0"/>
              <a:t>Did anything change as a result?</a:t>
            </a:r>
            <a:endParaRPr lang="en-US" dirty="0"/>
          </a:p>
        </p:txBody>
      </p:sp>
      <p:sp>
        <p:nvSpPr>
          <p:cNvPr id="4" name="Slide Number Placeholder 3"/>
          <p:cNvSpPr>
            <a:spLocks noGrp="1"/>
          </p:cNvSpPr>
          <p:nvPr>
            <p:ph type="sldNum" sz="quarter" idx="12"/>
          </p:nvPr>
        </p:nvSpPr>
        <p:spPr/>
        <p:txBody>
          <a:bodyPr/>
          <a:lstStyle/>
          <a:p>
            <a:fld id="{FE48485F-393D-4BF6-90D2-052AB1DD6BD0}" type="slidenum">
              <a:rPr lang="en-US" altLang="en-US" smtClean="0"/>
              <a:pPr/>
              <a:t>3</a:t>
            </a:fld>
            <a:endParaRPr lang="en-US" altLang="en-US"/>
          </a:p>
        </p:txBody>
      </p:sp>
    </p:spTree>
    <p:extLst>
      <p:ext uri="{BB962C8B-B14F-4D97-AF65-F5344CB8AC3E}">
        <p14:creationId xmlns:p14="http://schemas.microsoft.com/office/powerpoint/2010/main" val="18684434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r>
              <a:rPr lang="en-US" altLang="en-US" dirty="0"/>
              <a:t>Think Back to Your Training</a:t>
            </a:r>
          </a:p>
        </p:txBody>
      </p:sp>
      <p:sp>
        <p:nvSpPr>
          <p:cNvPr id="67587" name="Rectangle 3"/>
          <p:cNvSpPr>
            <a:spLocks noGrp="1" noChangeArrowheads="1"/>
          </p:cNvSpPr>
          <p:nvPr>
            <p:ph type="body" idx="1"/>
          </p:nvPr>
        </p:nvSpPr>
        <p:spPr>
          <a:xfrm>
            <a:off x="685800" y="1676400"/>
            <a:ext cx="7772400" cy="4343400"/>
          </a:xfrm>
        </p:spPr>
        <p:txBody>
          <a:bodyPr/>
          <a:lstStyle/>
          <a:p>
            <a:pPr>
              <a:buSzTx/>
              <a:buFont typeface="Wingdings" pitchFamily="2" charset="2"/>
              <a:buChar char="§"/>
            </a:pPr>
            <a:r>
              <a:rPr lang="en-US" altLang="en-US" sz="2000" dirty="0"/>
              <a:t>Diagnostic Process:</a:t>
            </a:r>
          </a:p>
          <a:p>
            <a:pPr lvl="1">
              <a:buSzTx/>
            </a:pPr>
            <a:r>
              <a:rPr lang="en-US" altLang="en-US" sz="1600" dirty="0"/>
              <a:t>History taking</a:t>
            </a:r>
          </a:p>
          <a:p>
            <a:pPr lvl="1">
              <a:buSzTx/>
            </a:pPr>
            <a:r>
              <a:rPr lang="en-US" altLang="en-US" sz="1600" dirty="0"/>
              <a:t>Physical Exam</a:t>
            </a:r>
          </a:p>
          <a:p>
            <a:pPr lvl="1">
              <a:buSzTx/>
            </a:pPr>
            <a:r>
              <a:rPr lang="en-US" altLang="en-US" sz="1600" dirty="0"/>
              <a:t>Review of objective data</a:t>
            </a:r>
          </a:p>
          <a:p>
            <a:pPr lvl="1">
              <a:buSzTx/>
            </a:pPr>
            <a:r>
              <a:rPr lang="en-US" altLang="en-US" sz="1600" dirty="0"/>
              <a:t>Formulation – divergent then convergent thinking around a differential diagnosis, working diagnosis and proposed treatment plan</a:t>
            </a:r>
          </a:p>
          <a:p>
            <a:pPr lvl="1">
              <a:buSzTx/>
            </a:pPr>
            <a:r>
              <a:rPr lang="en-US" altLang="en-US" sz="1600" dirty="0"/>
              <a:t>Usually done alone – in isolation</a:t>
            </a:r>
          </a:p>
          <a:p>
            <a:pPr lvl="1">
              <a:buSzTx/>
            </a:pPr>
            <a:endParaRPr lang="en-US" altLang="en-US" sz="1600" dirty="0"/>
          </a:p>
          <a:p>
            <a:pPr>
              <a:buSzTx/>
            </a:pPr>
            <a:r>
              <a:rPr lang="en-US" altLang="en-US" sz="2000" dirty="0"/>
              <a:t>Some highlights of techniques I remember being taught:</a:t>
            </a:r>
          </a:p>
          <a:p>
            <a:pPr lvl="1">
              <a:buSzTx/>
            </a:pPr>
            <a:r>
              <a:rPr lang="en-US" altLang="en-US" sz="1600" dirty="0"/>
              <a:t>Value of a tincture of time – both forward (let’s see how this plays out a bit) and reverse (bad things get worse, you’ve been pretty stable)</a:t>
            </a:r>
          </a:p>
          <a:p>
            <a:pPr lvl="1">
              <a:buSzTx/>
            </a:pPr>
            <a:r>
              <a:rPr lang="en-US" altLang="en-US" sz="1600" dirty="0"/>
              <a:t>“Worst-case scenario” differentials – in my day, everyone was suspected of having Lupus or Wegener’s Granulomatosis</a:t>
            </a:r>
          </a:p>
          <a:p>
            <a:pPr lvl="1">
              <a:buSzTx/>
            </a:pPr>
            <a:r>
              <a:rPr lang="en-US" altLang="en-US" sz="1600" dirty="0"/>
              <a:t>Ducks, Horses and Zebras</a:t>
            </a:r>
          </a:p>
          <a:p>
            <a:pPr lvl="1">
              <a:buSzTx/>
            </a:pPr>
            <a:r>
              <a:rPr lang="en-US" altLang="en-US" sz="1600" dirty="0"/>
              <a:t>Never underestimate the power of a careful history</a:t>
            </a:r>
          </a:p>
          <a:p>
            <a:pPr lvl="1">
              <a:buSzTx/>
            </a:pPr>
            <a:endParaRPr lang="en-US" altLang="en-US" sz="1600" dirty="0"/>
          </a:p>
          <a:p>
            <a:pPr lvl="1">
              <a:buSzTx/>
            </a:pPr>
            <a:endParaRPr lang="en-US" altLang="en-US" sz="1600" dirty="0"/>
          </a:p>
          <a:p>
            <a:pPr>
              <a:buSzTx/>
              <a:buFont typeface="Wingdings" pitchFamily="2" charset="2"/>
              <a:buChar char="§"/>
            </a:pPr>
            <a:endParaRPr lang="en-US" altLang="en-US" sz="2000" dirty="0"/>
          </a:p>
        </p:txBody>
      </p:sp>
      <p:sp>
        <p:nvSpPr>
          <p:cNvPr id="2" name="Slide Number Placeholder 1"/>
          <p:cNvSpPr>
            <a:spLocks noGrp="1"/>
          </p:cNvSpPr>
          <p:nvPr>
            <p:ph type="sldNum" sz="quarter" idx="12"/>
          </p:nvPr>
        </p:nvSpPr>
        <p:spPr/>
        <p:txBody>
          <a:bodyPr/>
          <a:lstStyle/>
          <a:p>
            <a:fld id="{FE48485F-393D-4BF6-90D2-052AB1DD6BD0}" type="slidenum">
              <a:rPr lang="en-US" altLang="en-US" smtClean="0"/>
              <a:pPr/>
              <a:t>4</a:t>
            </a:fld>
            <a:endParaRPr lang="en-US" alt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Now Think Back to Your Last Patient Session</a:t>
            </a:r>
          </a:p>
        </p:txBody>
      </p:sp>
      <p:sp>
        <p:nvSpPr>
          <p:cNvPr id="3" name="Content Placeholder 2"/>
          <p:cNvSpPr>
            <a:spLocks noGrp="1"/>
          </p:cNvSpPr>
          <p:nvPr>
            <p:ph idx="1"/>
          </p:nvPr>
        </p:nvSpPr>
        <p:spPr>
          <a:xfrm>
            <a:off x="685800" y="1676400"/>
            <a:ext cx="7772400" cy="3867150"/>
          </a:xfrm>
        </p:spPr>
        <p:txBody>
          <a:bodyPr/>
          <a:lstStyle/>
          <a:p>
            <a:r>
              <a:rPr lang="en-US" sz="2800" dirty="0"/>
              <a:t>When did you think you knew what was going on?</a:t>
            </a:r>
          </a:p>
          <a:p>
            <a:pPr lvl="1"/>
            <a:r>
              <a:rPr lang="en-US" sz="2400" dirty="0"/>
              <a:t>When all available information points to a horse not a zebra?</a:t>
            </a:r>
          </a:p>
          <a:p>
            <a:pPr lvl="1"/>
            <a:r>
              <a:rPr lang="en-US" sz="2400" dirty="0"/>
              <a:t>Within 10 seconds of your patient beginning their story?</a:t>
            </a:r>
          </a:p>
          <a:p>
            <a:pPr lvl="1"/>
            <a:r>
              <a:rPr lang="en-US" sz="2400" dirty="0"/>
              <a:t>When you recalled the news report about widespread influenza in the region?</a:t>
            </a:r>
          </a:p>
          <a:p>
            <a:pPr lvl="1"/>
            <a:r>
              <a:rPr lang="en-US" sz="2400" dirty="0"/>
              <a:t>When you saw the chief complaint recorded by your assistant?</a:t>
            </a:r>
          </a:p>
          <a:p>
            <a:pPr lvl="1"/>
            <a:r>
              <a:rPr lang="en-US" sz="2400" dirty="0"/>
              <a:t>When you saw the patient’s name on your schedule?</a:t>
            </a:r>
          </a:p>
        </p:txBody>
      </p:sp>
      <p:sp>
        <p:nvSpPr>
          <p:cNvPr id="4" name="Slide Number Placeholder 3"/>
          <p:cNvSpPr>
            <a:spLocks noGrp="1"/>
          </p:cNvSpPr>
          <p:nvPr>
            <p:ph type="sldNum" sz="quarter" idx="12"/>
          </p:nvPr>
        </p:nvSpPr>
        <p:spPr/>
        <p:txBody>
          <a:bodyPr/>
          <a:lstStyle/>
          <a:p>
            <a:fld id="{FE48485F-393D-4BF6-90D2-052AB1DD6BD0}" type="slidenum">
              <a:rPr lang="en-US" altLang="en-US" smtClean="0"/>
              <a:pPr/>
              <a:t>5</a:t>
            </a:fld>
            <a:endParaRPr lang="en-US" altLang="en-US"/>
          </a:p>
        </p:txBody>
      </p:sp>
    </p:spTree>
    <p:extLst>
      <p:ext uri="{BB962C8B-B14F-4D97-AF65-F5344CB8AC3E}">
        <p14:creationId xmlns:p14="http://schemas.microsoft.com/office/powerpoint/2010/main" val="1761634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Your Best Strength Can Add Risk</a:t>
            </a:r>
          </a:p>
        </p:txBody>
      </p:sp>
      <p:sp>
        <p:nvSpPr>
          <p:cNvPr id="3" name="Content Placeholder 2"/>
          <p:cNvSpPr>
            <a:spLocks noGrp="1"/>
          </p:cNvSpPr>
          <p:nvPr>
            <p:ph idx="1"/>
          </p:nvPr>
        </p:nvSpPr>
        <p:spPr>
          <a:xfrm>
            <a:off x="685800" y="1676400"/>
            <a:ext cx="7772400" cy="4876800"/>
          </a:xfrm>
        </p:spPr>
        <p:txBody>
          <a:bodyPr/>
          <a:lstStyle/>
          <a:p>
            <a:pPr marL="0" indent="0" algn="ctr">
              <a:buNone/>
            </a:pPr>
            <a:r>
              <a:rPr lang="en-US" sz="2000" dirty="0"/>
              <a:t>      Our Best Training</a:t>
            </a:r>
          </a:p>
          <a:p>
            <a:pPr marL="457200" lvl="1" indent="0" algn="ctr">
              <a:buNone/>
            </a:pPr>
            <a:r>
              <a:rPr lang="en-US" sz="2000" dirty="0"/>
              <a:t>+</a:t>
            </a:r>
          </a:p>
          <a:p>
            <a:pPr marL="457200" lvl="1" indent="0" algn="ctr">
              <a:buNone/>
            </a:pPr>
            <a:r>
              <a:rPr lang="en-US" sz="2000" dirty="0"/>
              <a:t>Years of Experience</a:t>
            </a:r>
          </a:p>
          <a:p>
            <a:pPr marL="457200" lvl="1" indent="0" algn="ctr">
              <a:buNone/>
            </a:pPr>
            <a:r>
              <a:rPr lang="en-US" sz="2000" dirty="0"/>
              <a:t>+</a:t>
            </a:r>
          </a:p>
          <a:p>
            <a:pPr marL="457200" lvl="1" indent="0" algn="ctr">
              <a:buNone/>
            </a:pPr>
            <a:r>
              <a:rPr lang="en-US" sz="2000" dirty="0"/>
              <a:t>Routine of Practice</a:t>
            </a:r>
          </a:p>
          <a:p>
            <a:pPr marL="457200" lvl="1" indent="0" algn="ctr">
              <a:buNone/>
            </a:pPr>
            <a:r>
              <a:rPr lang="en-US" sz="2000" dirty="0"/>
              <a:t>+</a:t>
            </a:r>
          </a:p>
          <a:p>
            <a:pPr marL="457200" lvl="1" indent="0" algn="ctr">
              <a:buNone/>
            </a:pPr>
            <a:r>
              <a:rPr lang="en-US" sz="2000" dirty="0"/>
              <a:t>Patient Volume, Efficiency and Productivity Pressures</a:t>
            </a:r>
          </a:p>
          <a:p>
            <a:pPr marL="457200" lvl="1" indent="0" algn="ctr">
              <a:buNone/>
            </a:pPr>
            <a:endParaRPr lang="en-US" dirty="0"/>
          </a:p>
          <a:p>
            <a:pPr marL="457200" lvl="1" indent="0" algn="ctr">
              <a:buNone/>
            </a:pPr>
            <a:r>
              <a:rPr lang="en-US" sz="2000" dirty="0"/>
              <a:t>We get really good at arriving at a diagnostic conclusion quickly, and with as little information as is necessary</a:t>
            </a:r>
          </a:p>
          <a:p>
            <a:pPr marL="457200" lvl="1" indent="0" algn="ctr">
              <a:buNone/>
            </a:pPr>
            <a:endParaRPr lang="en-US" sz="2000" dirty="0"/>
          </a:p>
          <a:p>
            <a:pPr marL="457200" lvl="1" indent="0" algn="ctr">
              <a:buNone/>
            </a:pPr>
            <a:r>
              <a:rPr lang="en-US" sz="2000" dirty="0"/>
              <a:t>Is this a good thing or a bad thing?</a:t>
            </a:r>
          </a:p>
          <a:p>
            <a:pPr marL="457200" lvl="1" indent="0" algn="ctr">
              <a:buNone/>
            </a:pPr>
            <a:r>
              <a:rPr lang="en-US" sz="2000" dirty="0"/>
              <a:t>It depends!</a:t>
            </a:r>
          </a:p>
        </p:txBody>
      </p:sp>
      <p:sp>
        <p:nvSpPr>
          <p:cNvPr id="4" name="Down Arrow 3"/>
          <p:cNvSpPr>
            <a:spLocks noChangeAspect="1"/>
          </p:cNvSpPr>
          <p:nvPr/>
        </p:nvSpPr>
        <p:spPr bwMode="auto">
          <a:xfrm>
            <a:off x="4495800" y="4419600"/>
            <a:ext cx="457200" cy="457200"/>
          </a:xfrm>
          <a:prstGeom prst="down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5" name="Slide Number Placeholder 4"/>
          <p:cNvSpPr>
            <a:spLocks noGrp="1"/>
          </p:cNvSpPr>
          <p:nvPr>
            <p:ph type="sldNum" sz="quarter" idx="12"/>
          </p:nvPr>
        </p:nvSpPr>
        <p:spPr/>
        <p:txBody>
          <a:bodyPr/>
          <a:lstStyle/>
          <a:p>
            <a:fld id="{FE48485F-393D-4BF6-90D2-052AB1DD6BD0}" type="slidenum">
              <a:rPr lang="en-US" altLang="en-US" smtClean="0"/>
              <a:pPr/>
              <a:t>6</a:t>
            </a:fld>
            <a:endParaRPr lang="en-US" altLang="en-US"/>
          </a:p>
        </p:txBody>
      </p:sp>
    </p:spTree>
    <p:extLst>
      <p:ext uri="{BB962C8B-B14F-4D97-AF65-F5344CB8AC3E}">
        <p14:creationId xmlns:p14="http://schemas.microsoft.com/office/powerpoint/2010/main" val="41229696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Decision-Making Systems</a:t>
            </a:r>
          </a:p>
        </p:txBody>
      </p:sp>
      <p:pic>
        <p:nvPicPr>
          <p:cNvPr id="6" name="Content Placeholder 5"/>
          <p:cNvPicPr>
            <a:picLocks noGrp="1" noChangeAspect="1"/>
          </p:cNvPicPr>
          <p:nvPr>
            <p:ph idx="1"/>
          </p:nvPr>
        </p:nvPicPr>
        <p:blipFill>
          <a:blip r:embed="rId3"/>
          <a:stretch>
            <a:fillRect/>
          </a:stretch>
        </p:blipFill>
        <p:spPr>
          <a:xfrm>
            <a:off x="1600200" y="1600200"/>
            <a:ext cx="5715319" cy="4286490"/>
          </a:xfrm>
          <a:prstGeom prst="rect">
            <a:avLst/>
          </a:prstGeom>
        </p:spPr>
      </p:pic>
      <p:sp>
        <p:nvSpPr>
          <p:cNvPr id="4" name="Slide Number Placeholder 3"/>
          <p:cNvSpPr>
            <a:spLocks noGrp="1"/>
          </p:cNvSpPr>
          <p:nvPr>
            <p:ph type="sldNum" sz="quarter" idx="12"/>
          </p:nvPr>
        </p:nvSpPr>
        <p:spPr/>
        <p:txBody>
          <a:bodyPr/>
          <a:lstStyle/>
          <a:p>
            <a:fld id="{FE48485F-393D-4BF6-90D2-052AB1DD6BD0}" type="slidenum">
              <a:rPr lang="en-US" altLang="en-US" smtClean="0"/>
              <a:pPr/>
              <a:t>7</a:t>
            </a:fld>
            <a:endParaRPr lang="en-US" altLang="en-US"/>
          </a:p>
        </p:txBody>
      </p:sp>
      <p:sp>
        <p:nvSpPr>
          <p:cNvPr id="5" name="Rectangle 4"/>
          <p:cNvSpPr/>
          <p:nvPr/>
        </p:nvSpPr>
        <p:spPr>
          <a:xfrm>
            <a:off x="533400" y="5638800"/>
            <a:ext cx="8229600" cy="830997"/>
          </a:xfrm>
          <a:prstGeom prst="rect">
            <a:avLst/>
          </a:prstGeom>
        </p:spPr>
        <p:txBody>
          <a:bodyPr wrap="square">
            <a:spAutoFit/>
          </a:bodyPr>
          <a:lstStyle/>
          <a:p>
            <a:r>
              <a:rPr lang="en-US" sz="1600" dirty="0"/>
              <a:t>From Penn Teaching Collection, Joan M. Von </a:t>
            </a:r>
            <a:r>
              <a:rPr lang="en-US" sz="1600" dirty="0" err="1"/>
              <a:t>Feldt</a:t>
            </a:r>
            <a:r>
              <a:rPr lang="en-US" sz="1600" dirty="0"/>
              <a:t>, MD, </a:t>
            </a:r>
            <a:r>
              <a:rPr lang="en-US" sz="1600" dirty="0" err="1"/>
              <a:t>MSEd</a:t>
            </a:r>
            <a:endParaRPr lang="en-US" sz="1600" dirty="0"/>
          </a:p>
          <a:p>
            <a:r>
              <a:rPr lang="en-US" sz="1600" dirty="0"/>
              <a:t>Professor of Medicine, Dual Process and Cognitive Bias in Clinical Decision-Making</a:t>
            </a:r>
          </a:p>
          <a:p>
            <a:r>
              <a:rPr lang="en-US" sz="1600" dirty="0">
                <a:hlinkClick r:id="rId4"/>
              </a:rPr>
              <a:t>http://www.improvediagnosis.org/?ClinicalEducation</a:t>
            </a:r>
            <a:r>
              <a:rPr lang="en-US" sz="1600" dirty="0"/>
              <a:t> </a:t>
            </a:r>
            <a:endParaRPr lang="en-US" dirty="0"/>
          </a:p>
        </p:txBody>
      </p:sp>
    </p:spTree>
    <p:extLst>
      <p:ext uri="{BB962C8B-B14F-4D97-AF65-F5344CB8AC3E}">
        <p14:creationId xmlns:p14="http://schemas.microsoft.com/office/powerpoint/2010/main" val="39543928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Three Main Heuristic Classes </a:t>
            </a:r>
            <a:br>
              <a:rPr lang="en-US" dirty="0"/>
            </a:br>
            <a:r>
              <a:rPr lang="en-US" dirty="0"/>
              <a:t>and Associated Biases</a:t>
            </a:r>
          </a:p>
        </p:txBody>
      </p:sp>
      <p:pic>
        <p:nvPicPr>
          <p:cNvPr id="4" name="Content Placeholder 3"/>
          <p:cNvPicPr>
            <a:picLocks noGrp="1" noChangeAspect="1"/>
          </p:cNvPicPr>
          <p:nvPr>
            <p:ph idx="1"/>
          </p:nvPr>
        </p:nvPicPr>
        <p:blipFill>
          <a:blip r:embed="rId3"/>
          <a:stretch>
            <a:fillRect/>
          </a:stretch>
        </p:blipFill>
        <p:spPr>
          <a:xfrm>
            <a:off x="838200" y="1757622"/>
            <a:ext cx="7483564" cy="4185977"/>
          </a:xfrm>
          <a:prstGeom prst="rect">
            <a:avLst/>
          </a:prstGeom>
        </p:spPr>
      </p:pic>
      <p:sp>
        <p:nvSpPr>
          <p:cNvPr id="5" name="Rectangle 4"/>
          <p:cNvSpPr/>
          <p:nvPr/>
        </p:nvSpPr>
        <p:spPr>
          <a:xfrm>
            <a:off x="381000" y="6019800"/>
            <a:ext cx="4572000" cy="577081"/>
          </a:xfrm>
          <a:prstGeom prst="rect">
            <a:avLst/>
          </a:prstGeom>
        </p:spPr>
        <p:txBody>
          <a:bodyPr>
            <a:spAutoFit/>
          </a:bodyPr>
          <a:lstStyle/>
          <a:p>
            <a:r>
              <a:rPr lang="en-US" sz="1050" dirty="0">
                <a:hlinkClick r:id="rId4"/>
              </a:rPr>
              <a:t/>
            </a:r>
            <a:br>
              <a:rPr lang="en-US" sz="1050" dirty="0">
                <a:hlinkClick r:id="rId4"/>
              </a:rPr>
            </a:br>
            <a:r>
              <a:rPr lang="en-US" sz="1050" dirty="0">
                <a:hlinkClick r:id="rId4"/>
              </a:rPr>
              <a:t>(http://usacac.army.mil/sites/default/files/publications/HDCDTF_WhitePaper_Cognitive%20Biases%20and%20Decision%20Making_Final_2015_01_09_0.pdf</a:t>
            </a:r>
            <a:r>
              <a:rPr lang="en-US" sz="1050" dirty="0"/>
              <a:t> )</a:t>
            </a:r>
            <a:endParaRPr lang="en-US" dirty="0"/>
          </a:p>
        </p:txBody>
      </p:sp>
      <p:sp>
        <p:nvSpPr>
          <p:cNvPr id="6" name="Slide Number Placeholder 5"/>
          <p:cNvSpPr>
            <a:spLocks noGrp="1"/>
          </p:cNvSpPr>
          <p:nvPr>
            <p:ph type="sldNum" sz="quarter" idx="12"/>
          </p:nvPr>
        </p:nvSpPr>
        <p:spPr/>
        <p:txBody>
          <a:bodyPr/>
          <a:lstStyle/>
          <a:p>
            <a:fld id="{FE48485F-393D-4BF6-90D2-052AB1DD6BD0}" type="slidenum">
              <a:rPr lang="en-US" altLang="en-US" smtClean="0"/>
              <a:pPr/>
              <a:t>8</a:t>
            </a:fld>
            <a:endParaRPr lang="en-US" altLang="en-US"/>
          </a:p>
        </p:txBody>
      </p:sp>
    </p:spTree>
    <p:extLst>
      <p:ext uri="{BB962C8B-B14F-4D97-AF65-F5344CB8AC3E}">
        <p14:creationId xmlns:p14="http://schemas.microsoft.com/office/powerpoint/2010/main" val="34676837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Three Common “Brain Traps”</a:t>
            </a:r>
          </a:p>
        </p:txBody>
      </p:sp>
      <p:sp>
        <p:nvSpPr>
          <p:cNvPr id="3" name="Content Placeholder 2"/>
          <p:cNvSpPr>
            <a:spLocks noGrp="1"/>
          </p:cNvSpPr>
          <p:nvPr>
            <p:ph idx="1"/>
          </p:nvPr>
        </p:nvSpPr>
        <p:spPr/>
        <p:txBody>
          <a:bodyPr/>
          <a:lstStyle/>
          <a:p>
            <a:r>
              <a:rPr lang="en-US" dirty="0"/>
              <a:t>Cognitive Biases or Cognitive Dispositions </a:t>
            </a:r>
            <a:r>
              <a:rPr lang="en-US" sz="2800" dirty="0"/>
              <a:t>to Respond</a:t>
            </a:r>
          </a:p>
          <a:p>
            <a:pPr lvl="0"/>
            <a:r>
              <a:rPr lang="en-US" sz="2000" b="1" dirty="0"/>
              <a:t>Anchoring</a:t>
            </a:r>
            <a:r>
              <a:rPr lang="en-US" sz="2000" dirty="0"/>
              <a:t>: the tendency to perceptually lock onto salient features in the patient’s initial presentation too early in the diagnostic process, and failing to adjust this initial impression in the light of later information. This CDR may be severely compounded by the confirmation bias.</a:t>
            </a:r>
          </a:p>
          <a:p>
            <a:pPr lvl="0"/>
            <a:r>
              <a:rPr lang="en-US" sz="2000" b="1" dirty="0"/>
              <a:t>Confirmation bias</a:t>
            </a:r>
            <a:r>
              <a:rPr lang="en-US" sz="2000" dirty="0"/>
              <a:t>: the tendency to look for confirming evidence to support a diagnosis rather than look for disconfirming evidence to refute it, despite the latter often being more persuasive and definitive.</a:t>
            </a:r>
          </a:p>
          <a:p>
            <a:pPr lvl="0"/>
            <a:r>
              <a:rPr lang="en-US" sz="2000" b="1" dirty="0"/>
              <a:t>Premature closure</a:t>
            </a:r>
            <a:r>
              <a:rPr lang="en-US" sz="2000" dirty="0"/>
              <a:t>: a powerful CDR accounting for a high proportion of missed diagnoses. It is the tendency to apply premature closure to the decision-making process, accepting a diagnosis before it has been fully verified. The consequences of the bias are reflected in the maxim: ‘‘When the diagnosis is made, the thinking stops.’’</a:t>
            </a:r>
          </a:p>
          <a:p>
            <a:pPr marL="457200" lvl="1" indent="0">
              <a:buNone/>
            </a:pPr>
            <a:endParaRPr lang="en-US" dirty="0"/>
          </a:p>
        </p:txBody>
      </p:sp>
      <p:sp>
        <p:nvSpPr>
          <p:cNvPr id="4" name="Slide Number Placeholder 3"/>
          <p:cNvSpPr>
            <a:spLocks noGrp="1"/>
          </p:cNvSpPr>
          <p:nvPr>
            <p:ph type="sldNum" sz="quarter" idx="12"/>
          </p:nvPr>
        </p:nvSpPr>
        <p:spPr/>
        <p:txBody>
          <a:bodyPr/>
          <a:lstStyle/>
          <a:p>
            <a:fld id="{FE48485F-393D-4BF6-90D2-052AB1DD6BD0}" type="slidenum">
              <a:rPr lang="en-US" altLang="en-US" smtClean="0"/>
              <a:pPr/>
              <a:t>9</a:t>
            </a:fld>
            <a:endParaRPr lang="en-US" altLang="en-US"/>
          </a:p>
        </p:txBody>
      </p:sp>
    </p:spTree>
    <p:extLst>
      <p:ext uri="{BB962C8B-B14F-4D97-AF65-F5344CB8AC3E}">
        <p14:creationId xmlns:p14="http://schemas.microsoft.com/office/powerpoint/2010/main" val="22586013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Naturalistic Decisions</a:t>
            </a:r>
          </a:p>
        </p:txBody>
      </p:sp>
      <p:sp>
        <p:nvSpPr>
          <p:cNvPr id="3" name="Content Placeholder 2"/>
          <p:cNvSpPr>
            <a:spLocks noGrp="1"/>
          </p:cNvSpPr>
          <p:nvPr>
            <p:ph idx="1"/>
          </p:nvPr>
        </p:nvSpPr>
        <p:spPr/>
        <p:txBody>
          <a:bodyPr/>
          <a:lstStyle/>
          <a:p>
            <a:r>
              <a:rPr lang="en-US" sz="2400" dirty="0"/>
              <a:t>“The [Naturalistic Decision-Making] NDM school of thought, largely developed through the empirical work of psychologist Gary Klein, denies the need to mitigate biases at all and instead proposes to appropriate them in order to improve decision making.”</a:t>
            </a:r>
          </a:p>
          <a:p>
            <a:r>
              <a:rPr lang="en-US" sz="2400" dirty="0"/>
              <a:t>“biases may be able to be leveraged, through expertise, to make good decisions. Much of the empirical evidence used to support his model comes from real world examples in professions where quick, intuitive decisions are necessary and common— such as small unit leaders in the Marine Corps, nurses and firefighters.”</a:t>
            </a:r>
            <a:endParaRPr lang="en-US" sz="2000" dirty="0"/>
          </a:p>
        </p:txBody>
      </p:sp>
      <p:sp>
        <p:nvSpPr>
          <p:cNvPr id="4" name="Rectangle 3"/>
          <p:cNvSpPr/>
          <p:nvPr/>
        </p:nvSpPr>
        <p:spPr>
          <a:xfrm>
            <a:off x="381000" y="6019800"/>
            <a:ext cx="4572000" cy="577081"/>
          </a:xfrm>
          <a:prstGeom prst="rect">
            <a:avLst/>
          </a:prstGeom>
        </p:spPr>
        <p:txBody>
          <a:bodyPr>
            <a:spAutoFit/>
          </a:bodyPr>
          <a:lstStyle/>
          <a:p>
            <a:r>
              <a:rPr lang="en-US" sz="1050" dirty="0">
                <a:hlinkClick r:id="rId2"/>
              </a:rPr>
              <a:t/>
            </a:r>
            <a:br>
              <a:rPr lang="en-US" sz="1050" dirty="0">
                <a:hlinkClick r:id="rId2"/>
              </a:rPr>
            </a:br>
            <a:r>
              <a:rPr lang="en-US" sz="1050" dirty="0">
                <a:hlinkClick r:id="rId2"/>
              </a:rPr>
              <a:t>(http://usacac.army.mil/sites/default/files/publications/HDCDTF_WhitePaper_Cognitive%20Biases%20and%20Decision%20Making_Final_2015_01_09_0.pdf</a:t>
            </a:r>
            <a:r>
              <a:rPr lang="en-US" sz="1050" dirty="0"/>
              <a:t> )</a:t>
            </a:r>
            <a:endParaRPr lang="en-US" dirty="0"/>
          </a:p>
        </p:txBody>
      </p:sp>
      <p:sp>
        <p:nvSpPr>
          <p:cNvPr id="5" name="Slide Number Placeholder 4"/>
          <p:cNvSpPr>
            <a:spLocks noGrp="1"/>
          </p:cNvSpPr>
          <p:nvPr>
            <p:ph type="sldNum" sz="quarter" idx="12"/>
          </p:nvPr>
        </p:nvSpPr>
        <p:spPr/>
        <p:txBody>
          <a:bodyPr/>
          <a:lstStyle/>
          <a:p>
            <a:fld id="{FE48485F-393D-4BF6-90D2-052AB1DD6BD0}" type="slidenum">
              <a:rPr lang="en-US" altLang="en-US" smtClean="0"/>
              <a:pPr/>
              <a:t>10</a:t>
            </a:fld>
            <a:endParaRPr lang="en-US" altLang="en-US"/>
          </a:p>
        </p:txBody>
      </p:sp>
    </p:spTree>
    <p:extLst>
      <p:ext uri="{BB962C8B-B14F-4D97-AF65-F5344CB8AC3E}">
        <p14:creationId xmlns:p14="http://schemas.microsoft.com/office/powerpoint/2010/main" val="10185082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Common are these Errors?</a:t>
            </a:r>
          </a:p>
        </p:txBody>
      </p:sp>
      <p:sp>
        <p:nvSpPr>
          <p:cNvPr id="3" name="Content Placeholder 2"/>
          <p:cNvSpPr>
            <a:spLocks noGrp="1"/>
          </p:cNvSpPr>
          <p:nvPr>
            <p:ph idx="1"/>
          </p:nvPr>
        </p:nvSpPr>
        <p:spPr/>
        <p:txBody>
          <a:bodyPr/>
          <a:lstStyle/>
          <a:p>
            <a:r>
              <a:rPr lang="en-US" sz="2000" dirty="0"/>
              <a:t>The IOM report cites a 2014 observational study[5] estimating that 5% of US adults, or 12 million patients a year, are misdiagnosed. Many of these errors are thought to be relatively harmless, but some of them lead to serious complications and death.</a:t>
            </a:r>
          </a:p>
          <a:p>
            <a:r>
              <a:rPr lang="en-US" sz="2000" dirty="0"/>
              <a:t>A 2011 survey[8] on diagnostic errors by </a:t>
            </a:r>
            <a:r>
              <a:rPr lang="en-US" sz="2000" dirty="0" err="1"/>
              <a:t>QuantiaMD</a:t>
            </a:r>
            <a:r>
              <a:rPr lang="en-US" sz="2000" dirty="0"/>
              <a:t>, collaborating with </a:t>
            </a:r>
            <a:r>
              <a:rPr lang="en-US" sz="2000" dirty="0" err="1"/>
              <a:t>Dr</a:t>
            </a:r>
            <a:r>
              <a:rPr lang="en-US" sz="2000" dirty="0"/>
              <a:t> </a:t>
            </a:r>
            <a:r>
              <a:rPr lang="en-US" sz="2000" dirty="0" err="1"/>
              <a:t>Wachter</a:t>
            </a:r>
            <a:r>
              <a:rPr lang="en-US" sz="2000" dirty="0"/>
              <a:t>, polled more than 6400 clinicians—almost three quarters of whom were physicians. Only about one half said that they came across a misdiagnoses at least once a month in their healthcare setting – a much lower rate than 5% of all diagnoses, and more in line with estimates of serious misdiagnoses.</a:t>
            </a:r>
          </a:p>
          <a:p>
            <a:r>
              <a:rPr lang="en-US" sz="2000" dirty="0"/>
              <a:t>In a 2013 study,[9] the most common misses were pneumonia (6.7%), decompensated congestive heart failure (5.7%), acute renal failure (5.3%), cancer (5.3%), and urinary tract infection (4.8%).</a:t>
            </a:r>
          </a:p>
          <a:p>
            <a:r>
              <a:rPr lang="en-US" sz="2000" dirty="0"/>
              <a:t>Many misdiagnoses of common diseases involve an atypical presentation.</a:t>
            </a:r>
          </a:p>
        </p:txBody>
      </p:sp>
      <p:sp>
        <p:nvSpPr>
          <p:cNvPr id="4" name="Slide Number Placeholder 3"/>
          <p:cNvSpPr>
            <a:spLocks noGrp="1"/>
          </p:cNvSpPr>
          <p:nvPr>
            <p:ph type="sldNum" sz="quarter" idx="12"/>
          </p:nvPr>
        </p:nvSpPr>
        <p:spPr/>
        <p:txBody>
          <a:bodyPr/>
          <a:lstStyle/>
          <a:p>
            <a:fld id="{FE48485F-393D-4BF6-90D2-052AB1DD6BD0}" type="slidenum">
              <a:rPr lang="en-US" altLang="en-US" smtClean="0"/>
              <a:pPr/>
              <a:t>11</a:t>
            </a:fld>
            <a:endParaRPr lang="en-US" altLang="en-US"/>
          </a:p>
        </p:txBody>
      </p:sp>
      <p:sp>
        <p:nvSpPr>
          <p:cNvPr id="5" name="Rectangle 4"/>
          <p:cNvSpPr/>
          <p:nvPr/>
        </p:nvSpPr>
        <p:spPr>
          <a:xfrm>
            <a:off x="583096" y="6519446"/>
            <a:ext cx="4572000" cy="338554"/>
          </a:xfrm>
          <a:prstGeom prst="rect">
            <a:avLst/>
          </a:prstGeom>
        </p:spPr>
        <p:txBody>
          <a:bodyPr>
            <a:spAutoFit/>
          </a:bodyPr>
          <a:lstStyle/>
          <a:p>
            <a:r>
              <a:rPr lang="en-US" sz="1600" dirty="0">
                <a:hlinkClick r:id="rId3"/>
              </a:rPr>
              <a:t>http://www.medscape.com/viewarticle/860747</a:t>
            </a:r>
            <a:r>
              <a:rPr lang="en-US" sz="1600" dirty="0"/>
              <a:t> </a:t>
            </a:r>
            <a:endParaRPr lang="en-US" dirty="0"/>
          </a:p>
        </p:txBody>
      </p:sp>
    </p:spTree>
    <p:extLst>
      <p:ext uri="{BB962C8B-B14F-4D97-AF65-F5344CB8AC3E}">
        <p14:creationId xmlns:p14="http://schemas.microsoft.com/office/powerpoint/2010/main" val="2981653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Small Group Exercise</a:t>
            </a:r>
          </a:p>
        </p:txBody>
      </p:sp>
      <p:sp>
        <p:nvSpPr>
          <p:cNvPr id="3" name="Content Placeholder 2"/>
          <p:cNvSpPr>
            <a:spLocks noGrp="1"/>
          </p:cNvSpPr>
          <p:nvPr>
            <p:ph idx="1"/>
          </p:nvPr>
        </p:nvSpPr>
        <p:spPr/>
        <p:txBody>
          <a:bodyPr/>
          <a:lstStyle/>
          <a:p>
            <a:r>
              <a:rPr lang="en-US" sz="2800" dirty="0"/>
              <a:t>Use either the Texas Presbyterian example (next slide) or one of the examples in your group</a:t>
            </a:r>
          </a:p>
          <a:p>
            <a:r>
              <a:rPr lang="en-US" sz="2800" dirty="0"/>
              <a:t>Take 5 minutes to list the possible cognitive biases that might have contributed to the issue</a:t>
            </a:r>
          </a:p>
          <a:p>
            <a:r>
              <a:rPr lang="en-US" sz="2800" dirty="0"/>
              <a:t>Identify whether factors are primarily impacted by individual decision-making, system issues or both</a:t>
            </a:r>
          </a:p>
          <a:p>
            <a:r>
              <a:rPr lang="en-US" sz="2800" dirty="0"/>
              <a:t>Record your group’s findings – report out to larger group</a:t>
            </a:r>
            <a:endParaRPr lang="en-US" dirty="0"/>
          </a:p>
        </p:txBody>
      </p:sp>
      <p:sp>
        <p:nvSpPr>
          <p:cNvPr id="4" name="Slide Number Placeholder 3"/>
          <p:cNvSpPr>
            <a:spLocks noGrp="1"/>
          </p:cNvSpPr>
          <p:nvPr>
            <p:ph type="sldNum" sz="quarter" idx="12"/>
          </p:nvPr>
        </p:nvSpPr>
        <p:spPr/>
        <p:txBody>
          <a:bodyPr/>
          <a:lstStyle/>
          <a:p>
            <a:fld id="{FE48485F-393D-4BF6-90D2-052AB1DD6BD0}" type="slidenum">
              <a:rPr lang="en-US" altLang="en-US" smtClean="0"/>
              <a:pPr/>
              <a:t>12</a:t>
            </a:fld>
            <a:endParaRPr lang="en-US" altLang="en-US"/>
          </a:p>
        </p:txBody>
      </p:sp>
    </p:spTree>
    <p:extLst>
      <p:ext uri="{BB962C8B-B14F-4D97-AF65-F5344CB8AC3E}">
        <p14:creationId xmlns:p14="http://schemas.microsoft.com/office/powerpoint/2010/main" val="23330660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t>
            </a:r>
          </a:p>
        </p:txBody>
      </p:sp>
      <p:sp>
        <p:nvSpPr>
          <p:cNvPr id="4" name="Slide Number Placeholder 3"/>
          <p:cNvSpPr>
            <a:spLocks noGrp="1"/>
          </p:cNvSpPr>
          <p:nvPr>
            <p:ph type="sldNum" sz="quarter" idx="12"/>
          </p:nvPr>
        </p:nvSpPr>
        <p:spPr/>
        <p:txBody>
          <a:bodyPr/>
          <a:lstStyle/>
          <a:p>
            <a:fld id="{FE48485F-393D-4BF6-90D2-052AB1DD6BD0}" type="slidenum">
              <a:rPr lang="en-US" altLang="en-US" smtClean="0"/>
              <a:pPr/>
              <a:t>13</a:t>
            </a:fld>
            <a:endParaRPr lang="en-US" altLang="en-US" dirty="0"/>
          </a:p>
        </p:txBody>
      </p:sp>
      <p:sp>
        <p:nvSpPr>
          <p:cNvPr id="7" name="Content Placeholder 6"/>
          <p:cNvSpPr>
            <a:spLocks noGrp="1"/>
          </p:cNvSpPr>
          <p:nvPr>
            <p:ph sz="half" idx="4294967295"/>
          </p:nvPr>
        </p:nvSpPr>
        <p:spPr>
          <a:xfrm>
            <a:off x="457200" y="1600200"/>
            <a:ext cx="8305800" cy="4572000"/>
          </a:xfrm>
        </p:spPr>
        <p:txBody>
          <a:bodyPr/>
          <a:lstStyle/>
          <a:p>
            <a:pPr marL="0" lvl="0" indent="0" eaLnBrk="0" hangingPunct="0">
              <a:spcBef>
                <a:spcPct val="0"/>
              </a:spcBef>
              <a:buClrTx/>
              <a:buSzTx/>
              <a:buNone/>
            </a:pPr>
            <a:r>
              <a:rPr lang="en-US" sz="1800" b="1" kern="1200" dirty="0">
                <a:solidFill>
                  <a:srgbClr val="000000"/>
                </a:solidFill>
                <a:latin typeface="Arial" panose="020B0604020202020204" pitchFamily="34" charset="0"/>
              </a:rPr>
              <a:t>THD Emergency Department, Mr. Duncan’s Initial Visit </a:t>
            </a:r>
          </a:p>
          <a:p>
            <a:pPr marL="0" lvl="0" indent="0" eaLnBrk="0" hangingPunct="0">
              <a:spcBef>
                <a:spcPct val="0"/>
              </a:spcBef>
              <a:buClrTx/>
              <a:buSzTx/>
              <a:buNone/>
            </a:pPr>
            <a:endParaRPr lang="en-US" sz="1800" kern="1200" dirty="0">
              <a:solidFill>
                <a:srgbClr val="000000"/>
              </a:solidFill>
              <a:latin typeface="Arial" panose="020B0604020202020204" pitchFamily="34" charset="0"/>
            </a:endParaRPr>
          </a:p>
          <a:p>
            <a:pPr marL="0" lvl="0" indent="0" eaLnBrk="0" hangingPunct="0">
              <a:spcBef>
                <a:spcPct val="0"/>
              </a:spcBef>
              <a:buClrTx/>
              <a:buSzTx/>
              <a:buNone/>
            </a:pPr>
            <a:r>
              <a:rPr lang="en-US" sz="1200" kern="1200" dirty="0">
                <a:solidFill>
                  <a:srgbClr val="000000"/>
                </a:solidFill>
                <a:latin typeface="Arial" panose="020B0604020202020204" pitchFamily="34" charset="0"/>
              </a:rPr>
              <a:t>On September 25, 2014, Mr. Duncan, arrived at the Emergency Department of Texas Health Presbyterian Hospital Dallas with complaints of dizziness, abdominal pain, nausea, and headache, and later the Emergency Department physician added symptoms of rhinorrhea and nasal congestion following the physical exam. After a wait of approximately an hour, the patient was taken back to the treatment area and assessed separately, first by a nurse and then by a physician. During the nursing assessment, when questioned as part of the influenza screening process, the patient identified that he had recently travelled from Africa. This information was documented in the patient record; however, it was not communicated verbally to the physician as directed by a prompt in the EHR. According to the record, the physician or scribe noted in a separate area of the EHR that the patient stated that he was from the Dallas area. </a:t>
            </a:r>
            <a:r>
              <a:rPr lang="en-US" sz="1200" kern="1200" dirty="0">
                <a:solidFill>
                  <a:srgbClr val="000000"/>
                </a:solidFill>
                <a:latin typeface="Calibri" panose="020F0502020204030204" pitchFamily="34" charset="0"/>
              </a:rPr>
              <a:t>5 </a:t>
            </a:r>
          </a:p>
          <a:p>
            <a:pPr marL="0" lvl="0" indent="0" eaLnBrk="0" hangingPunct="0">
              <a:spcBef>
                <a:spcPct val="0"/>
              </a:spcBef>
              <a:buClrTx/>
              <a:buSzTx/>
              <a:buNone/>
            </a:pPr>
            <a:endParaRPr lang="en-US" sz="1200" kern="1200" dirty="0">
              <a:solidFill>
                <a:srgbClr val="000000"/>
              </a:solidFill>
              <a:latin typeface="Calibri" panose="020F0502020204030204" pitchFamily="34" charset="0"/>
            </a:endParaRPr>
          </a:p>
          <a:p>
            <a:pPr marL="0" lvl="0" indent="0" eaLnBrk="0" hangingPunct="0">
              <a:spcBef>
                <a:spcPct val="0"/>
              </a:spcBef>
              <a:buClrTx/>
              <a:buSzTx/>
              <a:buNone/>
            </a:pPr>
            <a:r>
              <a:rPr lang="en-US" sz="1200" kern="1200" dirty="0">
                <a:solidFill>
                  <a:srgbClr val="000000"/>
                </a:solidFill>
                <a:latin typeface="Arial" panose="020B0604020202020204" pitchFamily="34" charset="0"/>
              </a:rPr>
              <a:t>During Mr. Duncan’s first visit to the Emergency Department, several diagnostic tests were performed including blood work and head and abdominal computed tomography scans. Blood analysis showed low white blood cell and platelet counts and mildly elevated liver enzymes. CT scans of the head and abdomen were unremarkable. </a:t>
            </a:r>
          </a:p>
          <a:p>
            <a:pPr marL="0" lvl="0" indent="0" eaLnBrk="0" hangingPunct="0">
              <a:spcBef>
                <a:spcPct val="0"/>
              </a:spcBef>
              <a:buClrTx/>
              <a:buSzTx/>
              <a:buNone/>
            </a:pPr>
            <a:endParaRPr lang="en-US" sz="1200" kern="1200" dirty="0">
              <a:solidFill>
                <a:srgbClr val="000000"/>
              </a:solidFill>
              <a:latin typeface="Arial" panose="020B0604020202020204" pitchFamily="34" charset="0"/>
            </a:endParaRPr>
          </a:p>
          <a:p>
            <a:pPr marL="0" lvl="0" indent="0" eaLnBrk="0" hangingPunct="0">
              <a:spcBef>
                <a:spcPct val="0"/>
              </a:spcBef>
              <a:buClrTx/>
              <a:buSzTx/>
              <a:buNone/>
            </a:pPr>
            <a:r>
              <a:rPr lang="en-US" sz="1200" kern="1200" dirty="0">
                <a:solidFill>
                  <a:srgbClr val="000000"/>
                </a:solidFill>
                <a:latin typeface="Arial" panose="020B0604020202020204" pitchFamily="34" charset="0"/>
              </a:rPr>
              <a:t>The patient received intravenous fluids and Tylenol. Over the course of the Emergency Department stay, the patient’s temperature increased from 100.1 to 103.0, although it dropped to 101.2 after Tylenol and at the time of his discharge from the Emergency Department approximately 4 hours later. In addition, his heart rate increased from 90 to 104 (at discharge), and his blood pressure was stable at discharge. The automatically calculated Systemic Inflammatory Response Syndrome (sepsis) Score was displayed on Emergency Department monitors and rose from 0 on admission to 3 (out of 4) at discharge. The patient was discharged with a diagnosis of sinusitis and given prescriptions and instructions to return to the Emergency Department or go to his primary care provider if his symptoms worsened. </a:t>
            </a:r>
            <a:endParaRPr lang="en-US" sz="1200" kern="1200" dirty="0">
              <a:solidFill>
                <a:srgbClr val="000000"/>
              </a:solidFill>
              <a:latin typeface="Times New Roman" pitchFamily="18" charset="0"/>
            </a:endParaRPr>
          </a:p>
          <a:p>
            <a:pPr marL="0" lvl="0" indent="0" eaLnBrk="0" hangingPunct="0">
              <a:spcBef>
                <a:spcPct val="0"/>
              </a:spcBef>
              <a:buClrTx/>
              <a:buSzTx/>
              <a:buNone/>
            </a:pPr>
            <a:endParaRPr lang="en-US" dirty="0"/>
          </a:p>
        </p:txBody>
      </p:sp>
      <p:pic>
        <p:nvPicPr>
          <p:cNvPr id="9" name="Picture 8"/>
          <p:cNvPicPr>
            <a:picLocks noChangeAspect="1"/>
          </p:cNvPicPr>
          <p:nvPr/>
        </p:nvPicPr>
        <p:blipFill>
          <a:blip r:embed="rId3"/>
          <a:stretch>
            <a:fillRect/>
          </a:stretch>
        </p:blipFill>
        <p:spPr>
          <a:xfrm>
            <a:off x="2286000" y="475695"/>
            <a:ext cx="4392632" cy="679480"/>
          </a:xfrm>
          <a:prstGeom prst="rect">
            <a:avLst/>
          </a:prstGeom>
        </p:spPr>
      </p:pic>
      <p:sp>
        <p:nvSpPr>
          <p:cNvPr id="11" name="Rectangle 10"/>
          <p:cNvSpPr/>
          <p:nvPr/>
        </p:nvSpPr>
        <p:spPr>
          <a:xfrm>
            <a:off x="152400" y="6248400"/>
            <a:ext cx="4572000" cy="430887"/>
          </a:xfrm>
          <a:prstGeom prst="rect">
            <a:avLst/>
          </a:prstGeom>
        </p:spPr>
        <p:txBody>
          <a:bodyPr>
            <a:spAutoFit/>
          </a:bodyPr>
          <a:lstStyle/>
          <a:p>
            <a:pPr lvl="0"/>
            <a:r>
              <a:rPr lang="en-US" sz="1100" kern="0" dirty="0">
                <a:solidFill>
                  <a:srgbClr val="000000"/>
                </a:solidFill>
                <a:latin typeface="Times New Roman"/>
                <a:hlinkClick r:id="rId4"/>
              </a:rPr>
              <a:t>https://psnet.ahrq.gov/resources/resource/29368/the-expert-panel-report-to-texas-health-resources-leadership-on-the-2014-ebola-events</a:t>
            </a:r>
            <a:r>
              <a:rPr lang="en-US" sz="1100" kern="0" dirty="0">
                <a:solidFill>
                  <a:srgbClr val="000000"/>
                </a:solidFill>
                <a:latin typeface="Times New Roman"/>
              </a:rPr>
              <a:t> </a:t>
            </a:r>
            <a:endParaRPr lang="en-US" sz="1200" kern="0" dirty="0">
              <a:solidFill>
                <a:srgbClr val="000000"/>
              </a:solidFill>
              <a:latin typeface="Times New Roman"/>
            </a:endParaRPr>
          </a:p>
        </p:txBody>
      </p:sp>
    </p:spTree>
    <p:extLst>
      <p:ext uri="{BB962C8B-B14F-4D97-AF65-F5344CB8AC3E}">
        <p14:creationId xmlns:p14="http://schemas.microsoft.com/office/powerpoint/2010/main" val="16952165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Easier to Admire than to Remedy</a:t>
            </a:r>
          </a:p>
        </p:txBody>
      </p:sp>
      <p:sp>
        <p:nvSpPr>
          <p:cNvPr id="3" name="Content Placeholder 2"/>
          <p:cNvSpPr>
            <a:spLocks noGrp="1"/>
          </p:cNvSpPr>
          <p:nvPr>
            <p:ph idx="1"/>
          </p:nvPr>
        </p:nvSpPr>
        <p:spPr/>
        <p:txBody>
          <a:bodyPr/>
          <a:lstStyle/>
          <a:p>
            <a:pPr marL="0" indent="0" algn="ctr">
              <a:buNone/>
            </a:pPr>
            <a:r>
              <a:rPr lang="en-US" sz="2400" dirty="0"/>
              <a:t>“Despite the vast body of research that has followed the initial work on heuristics and biases in the 1970s, there remains a distinct lack of published research, let alone consensus, on appropriate and effective methods of cognitive “debiasing”.121,122 Reinforcing a number of the criticisms noted above, it seems that the field has achieved much more progress towards cataloguing and describing an ever-growing list of cognitive biases than it has towards developing and identifying practices to prevent or remedy them.”</a:t>
            </a:r>
            <a:endParaRPr lang="en-US" dirty="0"/>
          </a:p>
        </p:txBody>
      </p:sp>
      <p:sp>
        <p:nvSpPr>
          <p:cNvPr id="4" name="Rectangle 3"/>
          <p:cNvSpPr/>
          <p:nvPr/>
        </p:nvSpPr>
        <p:spPr>
          <a:xfrm>
            <a:off x="381000" y="6019800"/>
            <a:ext cx="4572000" cy="577081"/>
          </a:xfrm>
          <a:prstGeom prst="rect">
            <a:avLst/>
          </a:prstGeom>
        </p:spPr>
        <p:txBody>
          <a:bodyPr>
            <a:spAutoFit/>
          </a:bodyPr>
          <a:lstStyle/>
          <a:p>
            <a:r>
              <a:rPr lang="en-US" sz="1050" dirty="0">
                <a:hlinkClick r:id="rId2"/>
              </a:rPr>
              <a:t/>
            </a:r>
            <a:br>
              <a:rPr lang="en-US" sz="1050" dirty="0">
                <a:hlinkClick r:id="rId2"/>
              </a:rPr>
            </a:br>
            <a:r>
              <a:rPr lang="en-US" sz="1050" dirty="0">
                <a:hlinkClick r:id="rId2"/>
              </a:rPr>
              <a:t>(http://usacac.army.mil/sites/default/files/publications/HDCDTF_WhitePaper_Cognitive%20Biases%20and%20Decision%20Making_Final_2015_01_09_0.pdf</a:t>
            </a:r>
            <a:r>
              <a:rPr lang="en-US" sz="1050" dirty="0"/>
              <a:t> )</a:t>
            </a:r>
            <a:endParaRPr lang="en-US" dirty="0"/>
          </a:p>
        </p:txBody>
      </p:sp>
      <p:sp>
        <p:nvSpPr>
          <p:cNvPr id="5" name="Slide Number Placeholder 4"/>
          <p:cNvSpPr>
            <a:spLocks noGrp="1"/>
          </p:cNvSpPr>
          <p:nvPr>
            <p:ph type="sldNum" sz="quarter" idx="12"/>
          </p:nvPr>
        </p:nvSpPr>
        <p:spPr/>
        <p:txBody>
          <a:bodyPr/>
          <a:lstStyle/>
          <a:p>
            <a:fld id="{FE48485F-393D-4BF6-90D2-052AB1DD6BD0}" type="slidenum">
              <a:rPr lang="en-US" altLang="en-US" smtClean="0"/>
              <a:pPr/>
              <a:t>14</a:t>
            </a:fld>
            <a:endParaRPr lang="en-US" altLang="en-US"/>
          </a:p>
        </p:txBody>
      </p:sp>
    </p:spTree>
    <p:extLst>
      <p:ext uri="{BB962C8B-B14F-4D97-AF65-F5344CB8AC3E}">
        <p14:creationId xmlns:p14="http://schemas.microsoft.com/office/powerpoint/2010/main" val="7091214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Debiasing</a:t>
            </a:r>
            <a:endParaRPr lang="en-US" dirty="0"/>
          </a:p>
        </p:txBody>
      </p:sp>
      <p:sp>
        <p:nvSpPr>
          <p:cNvPr id="3" name="Content Placeholder 2"/>
          <p:cNvSpPr>
            <a:spLocks noGrp="1"/>
          </p:cNvSpPr>
          <p:nvPr>
            <p:ph idx="1"/>
          </p:nvPr>
        </p:nvSpPr>
        <p:spPr/>
        <p:txBody>
          <a:bodyPr/>
          <a:lstStyle/>
          <a:p>
            <a:r>
              <a:rPr lang="en-US" dirty="0"/>
              <a:t>“</a:t>
            </a:r>
            <a:r>
              <a:rPr lang="en-US" dirty="0" err="1"/>
              <a:t>Debiasing</a:t>
            </a:r>
            <a:r>
              <a:rPr lang="en-US" dirty="0"/>
              <a:t> involves having the appropriate knowledge of solutions and strategic rules to substitute for a heuristic response as well as the thinking dispositions that are able to supersede intuitive thinking.”</a:t>
            </a:r>
          </a:p>
          <a:p>
            <a:pPr lvl="1"/>
            <a:r>
              <a:rPr lang="en-US" dirty="0"/>
              <a:t>Be aware of strategies to overcome biases</a:t>
            </a:r>
          </a:p>
          <a:p>
            <a:pPr lvl="1"/>
            <a:r>
              <a:rPr lang="en-US" dirty="0"/>
              <a:t>Be able to detect need to overcome bias</a:t>
            </a:r>
          </a:p>
          <a:p>
            <a:pPr lvl="1"/>
            <a:r>
              <a:rPr lang="en-US" dirty="0"/>
              <a:t>Be cognitively able to decouple/suppress intuitive thinking with analytic</a:t>
            </a:r>
          </a:p>
          <a:p>
            <a:pPr lvl="1"/>
            <a:endParaRPr lang="en-US" dirty="0"/>
          </a:p>
        </p:txBody>
      </p:sp>
      <p:sp>
        <p:nvSpPr>
          <p:cNvPr id="4" name="Rectangle 3"/>
          <p:cNvSpPr/>
          <p:nvPr/>
        </p:nvSpPr>
        <p:spPr>
          <a:xfrm>
            <a:off x="381000" y="6019800"/>
            <a:ext cx="4572000" cy="577081"/>
          </a:xfrm>
          <a:prstGeom prst="rect">
            <a:avLst/>
          </a:prstGeom>
        </p:spPr>
        <p:txBody>
          <a:bodyPr>
            <a:spAutoFit/>
          </a:bodyPr>
          <a:lstStyle/>
          <a:p>
            <a:r>
              <a:rPr lang="en-US" sz="1050" dirty="0">
                <a:hlinkClick r:id="rId2"/>
              </a:rPr>
              <a:t/>
            </a:r>
            <a:br>
              <a:rPr lang="en-US" sz="1050" dirty="0">
                <a:hlinkClick r:id="rId2"/>
              </a:rPr>
            </a:br>
            <a:r>
              <a:rPr lang="en-US" sz="1050" dirty="0">
                <a:hlinkClick r:id="rId2"/>
              </a:rPr>
              <a:t>(http://usacac.army.mil/sites/default/files/publications/HDCDTF_WhitePaper_Cognitive%20Biases%20and%20Decision%20Making_Final_2015_01_09_0.pdf</a:t>
            </a:r>
            <a:r>
              <a:rPr lang="en-US" sz="1050" dirty="0"/>
              <a:t> )</a:t>
            </a:r>
            <a:endParaRPr lang="en-US" dirty="0"/>
          </a:p>
        </p:txBody>
      </p:sp>
      <p:sp>
        <p:nvSpPr>
          <p:cNvPr id="5" name="Slide Number Placeholder 4"/>
          <p:cNvSpPr>
            <a:spLocks noGrp="1"/>
          </p:cNvSpPr>
          <p:nvPr>
            <p:ph type="sldNum" sz="quarter" idx="12"/>
          </p:nvPr>
        </p:nvSpPr>
        <p:spPr/>
        <p:txBody>
          <a:bodyPr/>
          <a:lstStyle/>
          <a:p>
            <a:fld id="{FE48485F-393D-4BF6-90D2-052AB1DD6BD0}" type="slidenum">
              <a:rPr lang="en-US" altLang="en-US" smtClean="0"/>
              <a:pPr/>
              <a:t>15</a:t>
            </a:fld>
            <a:endParaRPr lang="en-US" altLang="en-US"/>
          </a:p>
        </p:txBody>
      </p:sp>
    </p:spTree>
    <p:extLst>
      <p:ext uri="{BB962C8B-B14F-4D97-AF65-F5344CB8AC3E}">
        <p14:creationId xmlns:p14="http://schemas.microsoft.com/office/powerpoint/2010/main" val="26013007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Sample Strategies</a:t>
            </a:r>
          </a:p>
        </p:txBody>
      </p:sp>
      <p:pic>
        <p:nvPicPr>
          <p:cNvPr id="4" name="Content Placeholder 3"/>
          <p:cNvPicPr>
            <a:picLocks noGrp="1" noChangeAspect="1"/>
          </p:cNvPicPr>
          <p:nvPr>
            <p:ph idx="1"/>
          </p:nvPr>
        </p:nvPicPr>
        <p:blipFill>
          <a:blip r:embed="rId2"/>
          <a:stretch>
            <a:fillRect/>
          </a:stretch>
        </p:blipFill>
        <p:spPr>
          <a:xfrm>
            <a:off x="2057400" y="1503051"/>
            <a:ext cx="5062506" cy="5050149"/>
          </a:xfrm>
          <a:prstGeom prst="rect">
            <a:avLst/>
          </a:prstGeom>
        </p:spPr>
      </p:pic>
      <p:sp>
        <p:nvSpPr>
          <p:cNvPr id="5" name="Rectangle 4"/>
          <p:cNvSpPr/>
          <p:nvPr/>
        </p:nvSpPr>
        <p:spPr>
          <a:xfrm>
            <a:off x="381000" y="6280919"/>
            <a:ext cx="4572000" cy="577081"/>
          </a:xfrm>
          <a:prstGeom prst="rect">
            <a:avLst/>
          </a:prstGeom>
        </p:spPr>
        <p:txBody>
          <a:bodyPr>
            <a:spAutoFit/>
          </a:bodyPr>
          <a:lstStyle/>
          <a:p>
            <a:r>
              <a:rPr lang="en-US" sz="1050" dirty="0">
                <a:hlinkClick r:id="rId3"/>
              </a:rPr>
              <a:t/>
            </a:r>
            <a:br>
              <a:rPr lang="en-US" sz="1050" dirty="0">
                <a:hlinkClick r:id="rId3"/>
              </a:rPr>
            </a:br>
            <a:r>
              <a:rPr lang="en-US" sz="1050" dirty="0">
                <a:hlinkClick r:id="rId3"/>
              </a:rPr>
              <a:t>(http://usacac.army.mil/sites/default/files/publications/HDCDTF_WhitePaper_Cognitive%20Biases%20and%20Decision%20Making_Final_2015_01_09_0.pdf</a:t>
            </a:r>
            <a:r>
              <a:rPr lang="en-US" sz="1050" dirty="0"/>
              <a:t> )</a:t>
            </a:r>
            <a:endParaRPr lang="en-US" dirty="0"/>
          </a:p>
        </p:txBody>
      </p:sp>
      <p:sp>
        <p:nvSpPr>
          <p:cNvPr id="6" name="Slide Number Placeholder 5"/>
          <p:cNvSpPr>
            <a:spLocks noGrp="1"/>
          </p:cNvSpPr>
          <p:nvPr>
            <p:ph type="sldNum" sz="quarter" idx="12"/>
          </p:nvPr>
        </p:nvSpPr>
        <p:spPr/>
        <p:txBody>
          <a:bodyPr/>
          <a:lstStyle/>
          <a:p>
            <a:fld id="{FE48485F-393D-4BF6-90D2-052AB1DD6BD0}" type="slidenum">
              <a:rPr lang="en-US" altLang="en-US" smtClean="0"/>
              <a:pPr/>
              <a:t>16</a:t>
            </a:fld>
            <a:endParaRPr lang="en-US" altLang="en-US"/>
          </a:p>
        </p:txBody>
      </p:sp>
    </p:spTree>
    <p:extLst>
      <p:ext uri="{BB962C8B-B14F-4D97-AF65-F5344CB8AC3E}">
        <p14:creationId xmlns:p14="http://schemas.microsoft.com/office/powerpoint/2010/main" val="28257849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006A"/>
        </a:solidFill>
        <a:effectLst/>
      </p:bgPr>
    </p:bg>
    <p:spTree>
      <p:nvGrpSpPr>
        <p:cNvPr id="1" name=""/>
        <p:cNvGrpSpPr/>
        <p:nvPr/>
      </p:nvGrpSpPr>
      <p:grpSpPr>
        <a:xfrm>
          <a:off x="0" y="0"/>
          <a:ext cx="0" cy="0"/>
          <a:chOff x="0" y="0"/>
          <a:chExt cx="0" cy="0"/>
        </a:xfrm>
      </p:grpSpPr>
      <p:graphicFrame>
        <p:nvGraphicFramePr>
          <p:cNvPr id="20482" name="Object 2"/>
          <p:cNvGraphicFramePr>
            <a:graphicFrameLocks noChangeAspect="1"/>
          </p:cNvGraphicFramePr>
          <p:nvPr/>
        </p:nvGraphicFramePr>
        <p:xfrm>
          <a:off x="533400" y="457200"/>
          <a:ext cx="7734300" cy="5943600"/>
        </p:xfrm>
        <a:graphic>
          <a:graphicData uri="http://schemas.openxmlformats.org/presentationml/2006/ole">
            <mc:AlternateContent xmlns:mc="http://schemas.openxmlformats.org/markup-compatibility/2006">
              <mc:Choice xmlns:v="urn:schemas-microsoft-com:vml" Requires="v">
                <p:oleObj spid="_x0000_s1041" name="Chart" r:id="rId4" imgW="6408000" imgH="3974040" progId="Excel.Sheet.8">
                  <p:embed/>
                </p:oleObj>
              </mc:Choice>
              <mc:Fallback>
                <p:oleObj name="Chart" r:id="rId4" imgW="6408000" imgH="3974040" progId="Excel.Sheet.8">
                  <p:embed/>
                  <p:pic>
                    <p:nvPicPr>
                      <p:cNvPr id="20482"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457200"/>
                        <a:ext cx="7734300" cy="594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Slide Number Placeholder 1"/>
          <p:cNvSpPr>
            <a:spLocks noGrp="1"/>
          </p:cNvSpPr>
          <p:nvPr>
            <p:ph type="sldNum" sz="quarter" idx="12"/>
          </p:nvPr>
        </p:nvSpPr>
        <p:spPr/>
        <p:txBody>
          <a:bodyPr/>
          <a:lstStyle/>
          <a:p>
            <a:pPr>
              <a:defRPr/>
            </a:pPr>
            <a:fld id="{A3A7C93A-B15F-45C4-88CD-A30917FAFDBC}" type="slidenum">
              <a:rPr lang="en-US" smtClean="0"/>
              <a:pPr>
                <a:defRPr/>
              </a:pPr>
              <a:t>17</a:t>
            </a:fld>
            <a:endParaRPr lang="en-US"/>
          </a:p>
        </p:txBody>
      </p:sp>
      <p:sp>
        <p:nvSpPr>
          <p:cNvPr id="4" name="Rectangle 3"/>
          <p:cNvSpPr/>
          <p:nvPr/>
        </p:nvSpPr>
        <p:spPr>
          <a:xfrm>
            <a:off x="76359" y="6357400"/>
            <a:ext cx="4572000" cy="338554"/>
          </a:xfrm>
          <a:prstGeom prst="rect">
            <a:avLst/>
          </a:prstGeom>
        </p:spPr>
        <p:txBody>
          <a:bodyPr>
            <a:spAutoFit/>
          </a:bodyPr>
          <a:lstStyle/>
          <a:p>
            <a:r>
              <a:rPr lang="en-US" sz="1600" dirty="0">
                <a:hlinkClick r:id="rId6"/>
              </a:rPr>
              <a:t>http://www.improvediagnosis.org/?Remedies</a:t>
            </a:r>
            <a:r>
              <a:rPr lang="en-US" sz="1600" dirty="0"/>
              <a:t> </a:t>
            </a:r>
          </a:p>
        </p:txBody>
      </p:sp>
    </p:spTree>
    <p:extLst>
      <p:ext uri="{BB962C8B-B14F-4D97-AF65-F5344CB8AC3E}">
        <p14:creationId xmlns:p14="http://schemas.microsoft.com/office/powerpoint/2010/main" val="40816304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371600" y="762000"/>
            <a:ext cx="6048742" cy="4532524"/>
          </a:xfrm>
          <a:prstGeom prst="rect">
            <a:avLst/>
          </a:prstGeom>
        </p:spPr>
      </p:pic>
      <p:sp>
        <p:nvSpPr>
          <p:cNvPr id="3" name="Slide Number Placeholder 2"/>
          <p:cNvSpPr>
            <a:spLocks noGrp="1"/>
          </p:cNvSpPr>
          <p:nvPr>
            <p:ph type="sldNum" sz="quarter" idx="12"/>
          </p:nvPr>
        </p:nvSpPr>
        <p:spPr/>
        <p:txBody>
          <a:bodyPr/>
          <a:lstStyle/>
          <a:p>
            <a:pPr>
              <a:defRPr/>
            </a:pPr>
            <a:fld id="{A3A7C93A-B15F-45C4-88CD-A30917FAFDBC}" type="slidenum">
              <a:rPr lang="en-US" smtClean="0"/>
              <a:pPr>
                <a:defRPr/>
              </a:pPr>
              <a:t>18</a:t>
            </a:fld>
            <a:endParaRPr lang="en-US"/>
          </a:p>
        </p:txBody>
      </p:sp>
      <p:sp>
        <p:nvSpPr>
          <p:cNvPr id="4" name="Rectangle 3"/>
          <p:cNvSpPr/>
          <p:nvPr/>
        </p:nvSpPr>
        <p:spPr>
          <a:xfrm>
            <a:off x="76359" y="6357400"/>
            <a:ext cx="4572000" cy="338554"/>
          </a:xfrm>
          <a:prstGeom prst="rect">
            <a:avLst/>
          </a:prstGeom>
        </p:spPr>
        <p:txBody>
          <a:bodyPr>
            <a:spAutoFit/>
          </a:bodyPr>
          <a:lstStyle/>
          <a:p>
            <a:r>
              <a:rPr lang="en-US" sz="1600" dirty="0">
                <a:hlinkClick r:id="rId3"/>
              </a:rPr>
              <a:t>http://www.improvediagnosis.org/?Remedies</a:t>
            </a:r>
            <a:r>
              <a:rPr lang="en-US" sz="1600" dirty="0"/>
              <a:t> </a:t>
            </a:r>
          </a:p>
        </p:txBody>
      </p:sp>
    </p:spTree>
    <p:extLst>
      <p:ext uri="{BB962C8B-B14F-4D97-AF65-F5344CB8AC3E}">
        <p14:creationId xmlns:p14="http://schemas.microsoft.com/office/powerpoint/2010/main" val="30941629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28600" y="609600"/>
            <a:ext cx="8534400" cy="1143000"/>
          </a:xfrm>
        </p:spPr>
        <p:txBody>
          <a:bodyPr/>
          <a:lstStyle/>
          <a:p>
            <a:r>
              <a:rPr lang="en-US" altLang="en-US" sz="3600" b="1">
                <a:ea typeface="ＭＳ Ｐゴシック" panose="020B0600070205080204" pitchFamily="34" charset="-128"/>
              </a:rPr>
              <a:t>COGNITIVE ERRORS  (n = 320)</a:t>
            </a:r>
            <a:br>
              <a:rPr lang="en-US" altLang="en-US" sz="3600" b="1">
                <a:ea typeface="ＭＳ Ｐゴシック" panose="020B0600070205080204" pitchFamily="34" charset="-128"/>
              </a:rPr>
            </a:br>
            <a:r>
              <a:rPr lang="en-US" altLang="en-US" sz="3600" b="1">
                <a:ea typeface="ＭＳ Ｐゴシック" panose="020B0600070205080204" pitchFamily="34" charset="-128"/>
              </a:rPr>
              <a:t/>
            </a:r>
            <a:br>
              <a:rPr lang="en-US" altLang="en-US" sz="3600" b="1">
                <a:ea typeface="ＭＳ Ｐゴシック" panose="020B0600070205080204" pitchFamily="34" charset="-128"/>
              </a:rPr>
            </a:br>
            <a:r>
              <a:rPr lang="en-US" altLang="en-US" sz="3600" b="1">
                <a:ea typeface="ＭＳ Ｐゴシック" panose="020B0600070205080204" pitchFamily="34" charset="-128"/>
              </a:rPr>
              <a:t>Most common:</a:t>
            </a:r>
          </a:p>
        </p:txBody>
      </p:sp>
      <p:sp>
        <p:nvSpPr>
          <p:cNvPr id="24579" name="Rectangle 3"/>
          <p:cNvSpPr>
            <a:spLocks noGrp="1" noChangeArrowheads="1"/>
          </p:cNvSpPr>
          <p:nvPr>
            <p:ph type="body" idx="1"/>
          </p:nvPr>
        </p:nvSpPr>
        <p:spPr>
          <a:xfrm>
            <a:off x="1447800" y="2971800"/>
            <a:ext cx="5943600" cy="2133600"/>
          </a:xfrm>
        </p:spPr>
        <p:txBody>
          <a:bodyPr/>
          <a:lstStyle/>
          <a:p>
            <a:r>
              <a:rPr lang="en-US" altLang="en-US" sz="2800">
                <a:ea typeface="ＭＳ Ｐゴシック" panose="020B0600070205080204" pitchFamily="34" charset="-128"/>
              </a:rPr>
              <a:t>Premature closure   (39)</a:t>
            </a:r>
          </a:p>
          <a:p>
            <a:r>
              <a:rPr lang="en-US" altLang="en-US" sz="2800">
                <a:ea typeface="ＭＳ Ｐゴシック" panose="020B0600070205080204" pitchFamily="34" charset="-128"/>
              </a:rPr>
              <a:t>Faulty context generation   (26)</a:t>
            </a:r>
          </a:p>
          <a:p>
            <a:r>
              <a:rPr lang="en-US" altLang="en-US" sz="2800">
                <a:ea typeface="ＭＳ Ｐゴシック" panose="020B0600070205080204" pitchFamily="34" charset="-128"/>
              </a:rPr>
              <a:t>Faulty perception (25)</a:t>
            </a:r>
          </a:p>
          <a:p>
            <a:r>
              <a:rPr lang="en-US" altLang="en-US" sz="2800">
                <a:ea typeface="ＭＳ Ｐゴシック" panose="020B0600070205080204" pitchFamily="34" charset="-128"/>
              </a:rPr>
              <a:t>Failed heuristic (23)</a:t>
            </a:r>
          </a:p>
          <a:p>
            <a:endParaRPr lang="en-US" altLang="en-US" sz="2800">
              <a:ea typeface="ＭＳ Ｐゴシック" panose="020B0600070205080204" pitchFamily="34" charset="-128"/>
            </a:endParaRPr>
          </a:p>
          <a:p>
            <a:endParaRPr lang="en-US" altLang="en-US" sz="2800">
              <a:ea typeface="ＭＳ Ｐゴシック" panose="020B0600070205080204" pitchFamily="34" charset="-128"/>
            </a:endParaRPr>
          </a:p>
          <a:p>
            <a:endParaRPr lang="en-US" altLang="en-US" sz="2800">
              <a:ea typeface="ＭＳ Ｐゴシック" panose="020B0600070205080204" pitchFamily="34" charset="-128"/>
            </a:endParaRPr>
          </a:p>
          <a:p>
            <a:pPr>
              <a:buFontTx/>
              <a:buNone/>
            </a:pPr>
            <a:endParaRPr lang="en-US" altLang="en-US" sz="2800">
              <a:ea typeface="ＭＳ Ｐゴシック" panose="020B0600070205080204" pitchFamily="34" charset="-128"/>
            </a:endParaRPr>
          </a:p>
          <a:p>
            <a:pPr>
              <a:buFontTx/>
              <a:buNone/>
            </a:pPr>
            <a:endParaRPr lang="en-US" altLang="en-US" sz="2800">
              <a:ea typeface="ＭＳ Ｐゴシック" panose="020B0600070205080204" pitchFamily="34" charset="-128"/>
            </a:endParaRPr>
          </a:p>
        </p:txBody>
      </p:sp>
      <p:sp>
        <p:nvSpPr>
          <p:cNvPr id="2" name="Slide Number Placeholder 1"/>
          <p:cNvSpPr>
            <a:spLocks noGrp="1"/>
          </p:cNvSpPr>
          <p:nvPr>
            <p:ph type="sldNum" sz="quarter" idx="12"/>
          </p:nvPr>
        </p:nvSpPr>
        <p:spPr/>
        <p:txBody>
          <a:bodyPr/>
          <a:lstStyle/>
          <a:p>
            <a:fld id="{FE48485F-393D-4BF6-90D2-052AB1DD6BD0}" type="slidenum">
              <a:rPr lang="en-US" altLang="en-US" smtClean="0"/>
              <a:pPr/>
              <a:t>19</a:t>
            </a:fld>
            <a:endParaRPr lang="en-US" altLang="en-US"/>
          </a:p>
        </p:txBody>
      </p:sp>
      <p:sp>
        <p:nvSpPr>
          <p:cNvPr id="5" name="Rectangle 4"/>
          <p:cNvSpPr/>
          <p:nvPr/>
        </p:nvSpPr>
        <p:spPr>
          <a:xfrm>
            <a:off x="76359" y="6357400"/>
            <a:ext cx="4572000" cy="338554"/>
          </a:xfrm>
          <a:prstGeom prst="rect">
            <a:avLst/>
          </a:prstGeom>
        </p:spPr>
        <p:txBody>
          <a:bodyPr>
            <a:spAutoFit/>
          </a:bodyPr>
          <a:lstStyle/>
          <a:p>
            <a:r>
              <a:rPr lang="en-US" sz="1600" dirty="0">
                <a:hlinkClick r:id="rId3"/>
              </a:rPr>
              <a:t>http://www.improvediagnosis.org/?Remedies</a:t>
            </a:r>
            <a:r>
              <a:rPr lang="en-US" sz="1600" dirty="0"/>
              <a:t> </a:t>
            </a:r>
          </a:p>
        </p:txBody>
      </p:sp>
    </p:spTree>
    <p:extLst>
      <p:ext uri="{BB962C8B-B14F-4D97-AF65-F5344CB8AC3E}">
        <p14:creationId xmlns:p14="http://schemas.microsoft.com/office/powerpoint/2010/main" val="7169845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Potential Strategies</a:t>
            </a:r>
          </a:p>
        </p:txBody>
      </p:sp>
      <p:sp>
        <p:nvSpPr>
          <p:cNvPr id="3" name="Content Placeholder 2"/>
          <p:cNvSpPr>
            <a:spLocks noGrp="1"/>
          </p:cNvSpPr>
          <p:nvPr>
            <p:ph idx="1"/>
          </p:nvPr>
        </p:nvSpPr>
        <p:spPr>
          <a:xfrm>
            <a:off x="685800" y="1676400"/>
            <a:ext cx="7772400" cy="4191000"/>
          </a:xfrm>
        </p:spPr>
        <p:txBody>
          <a:bodyPr/>
          <a:lstStyle/>
          <a:p>
            <a:r>
              <a:rPr lang="en-US" dirty="0"/>
              <a:t>“Hypothesis testing” of a working diagnosis with your patients</a:t>
            </a:r>
          </a:p>
          <a:p>
            <a:r>
              <a:rPr lang="en-US" dirty="0" smtClean="0"/>
              <a:t>Checklists </a:t>
            </a:r>
            <a:r>
              <a:rPr lang="en-US" dirty="0"/>
              <a:t>to stall premature </a:t>
            </a:r>
            <a:r>
              <a:rPr lang="en-US" dirty="0" smtClean="0"/>
              <a:t>closure</a:t>
            </a:r>
          </a:p>
          <a:p>
            <a:pPr marL="1257300" lvl="4" indent="-342900"/>
            <a:r>
              <a:rPr lang="en-US" sz="2400" dirty="0"/>
              <a:t>what else could it be?</a:t>
            </a:r>
          </a:p>
          <a:p>
            <a:r>
              <a:rPr lang="en-US" dirty="0" smtClean="0"/>
              <a:t>Look for other possible explanations and disconfirming information with patients to mitigate anchoring and confirmation bias</a:t>
            </a:r>
          </a:p>
          <a:p>
            <a:pPr lvl="2"/>
            <a:r>
              <a:rPr lang="en-US" dirty="0" smtClean="0"/>
              <a:t>what </a:t>
            </a:r>
            <a:r>
              <a:rPr lang="en-US" dirty="0"/>
              <a:t>data doesn’t fit?</a:t>
            </a:r>
          </a:p>
          <a:p>
            <a:endParaRPr lang="en-US" dirty="0"/>
          </a:p>
        </p:txBody>
      </p:sp>
      <p:sp>
        <p:nvSpPr>
          <p:cNvPr id="4" name="Slide Number Placeholder 3"/>
          <p:cNvSpPr>
            <a:spLocks noGrp="1"/>
          </p:cNvSpPr>
          <p:nvPr>
            <p:ph type="sldNum" sz="quarter" idx="12"/>
          </p:nvPr>
        </p:nvSpPr>
        <p:spPr/>
        <p:txBody>
          <a:bodyPr/>
          <a:lstStyle/>
          <a:p>
            <a:fld id="{FE48485F-393D-4BF6-90D2-052AB1DD6BD0}" type="slidenum">
              <a:rPr lang="en-US" altLang="en-US" smtClean="0"/>
              <a:pPr/>
              <a:t>20</a:t>
            </a:fld>
            <a:endParaRPr lang="en-US" altLang="en-US"/>
          </a:p>
        </p:txBody>
      </p:sp>
    </p:spTree>
    <p:extLst>
      <p:ext uri="{BB962C8B-B14F-4D97-AF65-F5344CB8AC3E}">
        <p14:creationId xmlns:p14="http://schemas.microsoft.com/office/powerpoint/2010/main" val="33033700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Graber Checklist Example (ED)</a:t>
            </a:r>
          </a:p>
        </p:txBody>
      </p:sp>
      <p:pic>
        <p:nvPicPr>
          <p:cNvPr id="5" name="Content Placeholder 4"/>
          <p:cNvPicPr>
            <a:picLocks noGrp="1" noChangeAspect="1"/>
          </p:cNvPicPr>
          <p:nvPr>
            <p:ph idx="1"/>
          </p:nvPr>
        </p:nvPicPr>
        <p:blipFill>
          <a:blip r:embed="rId2"/>
          <a:stretch>
            <a:fillRect/>
          </a:stretch>
        </p:blipFill>
        <p:spPr>
          <a:xfrm>
            <a:off x="1371600" y="1503131"/>
            <a:ext cx="6553519" cy="4915140"/>
          </a:xfrm>
          <a:prstGeom prst="rect">
            <a:avLst/>
          </a:prstGeom>
        </p:spPr>
      </p:pic>
      <p:sp>
        <p:nvSpPr>
          <p:cNvPr id="4" name="Slide Number Placeholder 3"/>
          <p:cNvSpPr>
            <a:spLocks noGrp="1"/>
          </p:cNvSpPr>
          <p:nvPr>
            <p:ph type="sldNum" sz="quarter" idx="12"/>
          </p:nvPr>
        </p:nvSpPr>
        <p:spPr/>
        <p:txBody>
          <a:bodyPr/>
          <a:lstStyle/>
          <a:p>
            <a:fld id="{FE48485F-393D-4BF6-90D2-052AB1DD6BD0}" type="slidenum">
              <a:rPr lang="en-US" altLang="en-US" smtClean="0"/>
              <a:pPr/>
              <a:t>21</a:t>
            </a:fld>
            <a:endParaRPr lang="en-US" altLang="en-US"/>
          </a:p>
        </p:txBody>
      </p:sp>
      <p:sp>
        <p:nvSpPr>
          <p:cNvPr id="6" name="Rectangle 5"/>
          <p:cNvSpPr/>
          <p:nvPr/>
        </p:nvSpPr>
        <p:spPr>
          <a:xfrm>
            <a:off x="76359" y="6357400"/>
            <a:ext cx="4572000" cy="338554"/>
          </a:xfrm>
          <a:prstGeom prst="rect">
            <a:avLst/>
          </a:prstGeom>
        </p:spPr>
        <p:txBody>
          <a:bodyPr>
            <a:spAutoFit/>
          </a:bodyPr>
          <a:lstStyle/>
          <a:p>
            <a:r>
              <a:rPr lang="en-US" sz="1600" dirty="0">
                <a:hlinkClick r:id="rId3"/>
              </a:rPr>
              <a:t>http://www.improvediagnosis.org/?Remedies</a:t>
            </a:r>
            <a:r>
              <a:rPr lang="en-US" sz="1600" dirty="0"/>
              <a:t> </a:t>
            </a:r>
          </a:p>
        </p:txBody>
      </p:sp>
    </p:spTree>
    <p:extLst>
      <p:ext uri="{BB962C8B-B14F-4D97-AF65-F5344CB8AC3E}">
        <p14:creationId xmlns:p14="http://schemas.microsoft.com/office/powerpoint/2010/main" val="15946423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Systems Helps and Hurts?</a:t>
            </a:r>
          </a:p>
        </p:txBody>
      </p:sp>
      <p:sp>
        <p:nvSpPr>
          <p:cNvPr id="3" name="Content Placeholder 2"/>
          <p:cNvSpPr>
            <a:spLocks noGrp="1"/>
          </p:cNvSpPr>
          <p:nvPr>
            <p:ph idx="1"/>
          </p:nvPr>
        </p:nvSpPr>
        <p:spPr/>
        <p:txBody>
          <a:bodyPr/>
          <a:lstStyle/>
          <a:p>
            <a:r>
              <a:rPr lang="en-US" dirty="0"/>
              <a:t>What processes or systems do you have or can you imagine that might:</a:t>
            </a:r>
          </a:p>
          <a:p>
            <a:endParaRPr lang="en-US" dirty="0"/>
          </a:p>
          <a:p>
            <a:pPr lvl="1"/>
            <a:r>
              <a:rPr lang="en-US" dirty="0"/>
              <a:t>Contribute to cognitive bias?</a:t>
            </a:r>
          </a:p>
          <a:p>
            <a:pPr lvl="1"/>
            <a:r>
              <a:rPr lang="en-US" dirty="0"/>
              <a:t>Help you avoid getting caught in cognitive biases?</a:t>
            </a:r>
          </a:p>
        </p:txBody>
      </p:sp>
      <p:sp>
        <p:nvSpPr>
          <p:cNvPr id="4" name="Slide Number Placeholder 3"/>
          <p:cNvSpPr>
            <a:spLocks noGrp="1"/>
          </p:cNvSpPr>
          <p:nvPr>
            <p:ph type="sldNum" sz="quarter" idx="12"/>
          </p:nvPr>
        </p:nvSpPr>
        <p:spPr/>
        <p:txBody>
          <a:bodyPr/>
          <a:lstStyle/>
          <a:p>
            <a:fld id="{FE48485F-393D-4BF6-90D2-052AB1DD6BD0}" type="slidenum">
              <a:rPr lang="en-US" altLang="en-US" smtClean="0"/>
              <a:pPr/>
              <a:t>22</a:t>
            </a:fld>
            <a:endParaRPr lang="en-US" altLang="en-US"/>
          </a:p>
        </p:txBody>
      </p:sp>
    </p:spTree>
    <p:extLst>
      <p:ext uri="{BB962C8B-B14F-4D97-AF65-F5344CB8AC3E}">
        <p14:creationId xmlns:p14="http://schemas.microsoft.com/office/powerpoint/2010/main" val="28263732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Try This at Home!</a:t>
            </a:r>
          </a:p>
        </p:txBody>
      </p:sp>
      <p:sp>
        <p:nvSpPr>
          <p:cNvPr id="3" name="Content Placeholder 2"/>
          <p:cNvSpPr>
            <a:spLocks noGrp="1"/>
          </p:cNvSpPr>
          <p:nvPr>
            <p:ph idx="1"/>
          </p:nvPr>
        </p:nvSpPr>
        <p:spPr/>
        <p:txBody>
          <a:bodyPr/>
          <a:lstStyle/>
          <a:p>
            <a:r>
              <a:rPr lang="en-US" sz="2800" dirty="0"/>
              <a:t>Proposed small tests of change at the March 4 session</a:t>
            </a:r>
          </a:p>
          <a:p>
            <a:r>
              <a:rPr lang="en-US" sz="2800" dirty="0"/>
              <a:t>Any observations to share?</a:t>
            </a:r>
          </a:p>
        </p:txBody>
      </p:sp>
      <p:sp>
        <p:nvSpPr>
          <p:cNvPr id="4" name="Slide Number Placeholder 3"/>
          <p:cNvSpPr>
            <a:spLocks noGrp="1"/>
          </p:cNvSpPr>
          <p:nvPr>
            <p:ph type="sldNum" sz="quarter" idx="12"/>
          </p:nvPr>
        </p:nvSpPr>
        <p:spPr/>
        <p:txBody>
          <a:bodyPr/>
          <a:lstStyle/>
          <a:p>
            <a:fld id="{FE48485F-393D-4BF6-90D2-052AB1DD6BD0}" type="slidenum">
              <a:rPr lang="en-US" altLang="en-US" smtClean="0"/>
              <a:pPr/>
              <a:t>23</a:t>
            </a:fld>
            <a:endParaRPr lang="en-US" altLang="en-US"/>
          </a:p>
        </p:txBody>
      </p:sp>
    </p:spTree>
    <p:extLst>
      <p:ext uri="{BB962C8B-B14F-4D97-AF65-F5344CB8AC3E}">
        <p14:creationId xmlns:p14="http://schemas.microsoft.com/office/powerpoint/2010/main" val="21328846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Mt. Auburn Examples</a:t>
            </a:r>
          </a:p>
        </p:txBody>
      </p:sp>
      <p:sp>
        <p:nvSpPr>
          <p:cNvPr id="3" name="Content Placeholder 2"/>
          <p:cNvSpPr>
            <a:spLocks noGrp="1"/>
          </p:cNvSpPr>
          <p:nvPr>
            <p:ph idx="1"/>
          </p:nvPr>
        </p:nvSpPr>
        <p:spPr/>
        <p:txBody>
          <a:bodyPr/>
          <a:lstStyle/>
          <a:p>
            <a:r>
              <a:rPr lang="en-US" sz="2400" dirty="0"/>
              <a:t>Hypothesis Testing: </a:t>
            </a:r>
          </a:p>
          <a:p>
            <a:pPr lvl="1"/>
            <a:r>
              <a:rPr lang="en-US" sz="2000" dirty="0"/>
              <a:t>“When I am uncertain of the diagnosis, I generally ask the patient to call back in a certain time frame (depending upon the presumptive </a:t>
            </a:r>
            <a:r>
              <a:rPr lang="en-US" sz="2000" dirty="0" err="1"/>
              <a:t>Dx</a:t>
            </a:r>
            <a:r>
              <a:rPr lang="en-US" sz="2000" dirty="0"/>
              <a:t> and level of illness) - and either let my assistant know if they're better or to talk to me if not.” </a:t>
            </a:r>
          </a:p>
          <a:p>
            <a:pPr lvl="1"/>
            <a:r>
              <a:rPr lang="en-US" sz="2000" dirty="0"/>
              <a:t>What happens if the patient doesn’t call? Can we be confident that they’re better/dx was correct?  What else could be tried?</a:t>
            </a:r>
          </a:p>
          <a:p>
            <a:r>
              <a:rPr lang="en-US" sz="2400" dirty="0"/>
              <a:t>Anchoring and the EMR: - especially the scheduling side</a:t>
            </a:r>
          </a:p>
          <a:p>
            <a:pPr lvl="1"/>
            <a:r>
              <a:rPr lang="en-US" sz="2000" dirty="0"/>
              <a:t>“patient calls complaining of say sinusitis and the appointment is booked for sinusitis - this patient will get diagnosed with sinusitis no matter what happens at the visit!”</a:t>
            </a:r>
          </a:p>
          <a:p>
            <a:pPr lvl="1"/>
            <a:r>
              <a:rPr lang="en-US" sz="2000" dirty="0"/>
              <a:t>What could be tried to avoid this anchoring to the initial complaint?</a:t>
            </a:r>
          </a:p>
          <a:p>
            <a:endParaRPr lang="en-US" dirty="0"/>
          </a:p>
        </p:txBody>
      </p:sp>
      <p:sp>
        <p:nvSpPr>
          <p:cNvPr id="4" name="Slide Number Placeholder 3"/>
          <p:cNvSpPr>
            <a:spLocks noGrp="1"/>
          </p:cNvSpPr>
          <p:nvPr>
            <p:ph type="sldNum" sz="quarter" idx="12"/>
          </p:nvPr>
        </p:nvSpPr>
        <p:spPr/>
        <p:txBody>
          <a:bodyPr/>
          <a:lstStyle/>
          <a:p>
            <a:fld id="{FE48485F-393D-4BF6-90D2-052AB1DD6BD0}" type="slidenum">
              <a:rPr lang="en-US" altLang="en-US" smtClean="0"/>
              <a:pPr/>
              <a:t>24</a:t>
            </a:fld>
            <a:endParaRPr lang="en-US" altLang="en-US"/>
          </a:p>
        </p:txBody>
      </p:sp>
    </p:spTree>
    <p:extLst>
      <p:ext uri="{BB962C8B-B14F-4D97-AF65-F5344CB8AC3E}">
        <p14:creationId xmlns:p14="http://schemas.microsoft.com/office/powerpoint/2010/main" val="12820188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000" dirty="0"/>
              <a:t>How Does Change Happen in Your Practice?</a:t>
            </a:r>
            <a:endParaRPr lang="en-US" dirty="0"/>
          </a:p>
        </p:txBody>
      </p:sp>
      <p:sp>
        <p:nvSpPr>
          <p:cNvPr id="5" name="Subtitle 4"/>
          <p:cNvSpPr>
            <a:spLocks noGrp="1"/>
          </p:cNvSpPr>
          <p:nvPr>
            <p:ph type="subTitle" idx="1"/>
          </p:nvPr>
        </p:nvSpPr>
        <p:spPr/>
        <p:txBody>
          <a:bodyPr/>
          <a:lstStyle/>
          <a:p>
            <a:r>
              <a:rPr lang="en-US" dirty="0"/>
              <a:t> </a:t>
            </a:r>
          </a:p>
        </p:txBody>
      </p:sp>
      <p:sp>
        <p:nvSpPr>
          <p:cNvPr id="4" name="Slide Number Placeholder 3"/>
          <p:cNvSpPr>
            <a:spLocks noGrp="1"/>
          </p:cNvSpPr>
          <p:nvPr>
            <p:ph type="sldNum" sz="quarter" idx="12"/>
          </p:nvPr>
        </p:nvSpPr>
        <p:spPr/>
        <p:txBody>
          <a:bodyPr/>
          <a:lstStyle/>
          <a:p>
            <a:fld id="{FE48485F-393D-4BF6-90D2-052AB1DD6BD0}" type="slidenum">
              <a:rPr lang="en-US" altLang="en-US" smtClean="0"/>
              <a:pPr/>
              <a:t>25</a:t>
            </a:fld>
            <a:endParaRPr lang="en-US" altLang="en-US"/>
          </a:p>
        </p:txBody>
      </p:sp>
    </p:spTree>
    <p:extLst>
      <p:ext uri="{BB962C8B-B14F-4D97-AF65-F5344CB8AC3E}">
        <p14:creationId xmlns:p14="http://schemas.microsoft.com/office/powerpoint/2010/main" val="23280033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Brief Intro to QI and Model for Improvement</a:t>
            </a:r>
          </a:p>
        </p:txBody>
      </p:sp>
      <p:pic>
        <p:nvPicPr>
          <p:cNvPr id="7" name="Content Placeholder 6"/>
          <p:cNvPicPr>
            <a:picLocks noGrp="1" noChangeAspect="1"/>
          </p:cNvPicPr>
          <p:nvPr>
            <p:ph idx="1"/>
          </p:nvPr>
        </p:nvPicPr>
        <p:blipFill>
          <a:blip r:embed="rId3"/>
          <a:stretch>
            <a:fillRect/>
          </a:stretch>
        </p:blipFill>
        <p:spPr>
          <a:xfrm>
            <a:off x="2007427" y="1676400"/>
            <a:ext cx="5129146" cy="3867150"/>
          </a:xfrm>
          <a:prstGeom prst="rect">
            <a:avLst/>
          </a:prstGeom>
        </p:spPr>
      </p:pic>
      <p:sp>
        <p:nvSpPr>
          <p:cNvPr id="4" name="Slide Number Placeholder 3"/>
          <p:cNvSpPr>
            <a:spLocks noGrp="1"/>
          </p:cNvSpPr>
          <p:nvPr>
            <p:ph type="sldNum" sz="quarter" idx="12"/>
          </p:nvPr>
        </p:nvSpPr>
        <p:spPr/>
        <p:txBody>
          <a:bodyPr/>
          <a:lstStyle/>
          <a:p>
            <a:fld id="{FE48485F-393D-4BF6-90D2-052AB1DD6BD0}" type="slidenum">
              <a:rPr lang="en-US" altLang="en-US" smtClean="0"/>
              <a:pPr/>
              <a:t>26</a:t>
            </a:fld>
            <a:endParaRPr lang="en-US" altLang="en-US"/>
          </a:p>
        </p:txBody>
      </p:sp>
      <p:sp>
        <p:nvSpPr>
          <p:cNvPr id="5" name="Rectangle 4"/>
          <p:cNvSpPr/>
          <p:nvPr/>
        </p:nvSpPr>
        <p:spPr>
          <a:xfrm>
            <a:off x="2286000" y="1905506"/>
            <a:ext cx="4572000" cy="261610"/>
          </a:xfrm>
          <a:prstGeom prst="rect">
            <a:avLst/>
          </a:prstGeom>
        </p:spPr>
        <p:txBody>
          <a:bodyPr>
            <a:spAutoFit/>
          </a:bodyPr>
          <a:lstStyle/>
          <a:p>
            <a:endParaRPr lang="en-US" sz="1100" dirty="0"/>
          </a:p>
        </p:txBody>
      </p:sp>
      <p:sp>
        <p:nvSpPr>
          <p:cNvPr id="6" name="Rectangle 5"/>
          <p:cNvSpPr/>
          <p:nvPr/>
        </p:nvSpPr>
        <p:spPr>
          <a:xfrm>
            <a:off x="228600" y="5914269"/>
            <a:ext cx="6013450" cy="646331"/>
          </a:xfrm>
          <a:prstGeom prst="rect">
            <a:avLst/>
          </a:prstGeom>
        </p:spPr>
        <p:txBody>
          <a:bodyPr wrap="square">
            <a:spAutoFit/>
          </a:bodyPr>
          <a:lstStyle/>
          <a:p>
            <a:r>
              <a:rPr lang="en-US" sz="1200" dirty="0">
                <a:hlinkClick r:id="rId4"/>
              </a:rPr>
              <a:t>http://ocw.mit.edu/courses/health-sciences-and-technology/hst-s14-health-information-systems-to-improve-quality-of-care-in-resource-poor-settings-spring-2012/lectures-and-videos/MITHST_S14S12_lec07_1105.pdf</a:t>
            </a:r>
            <a:r>
              <a:rPr lang="en-US" sz="1200" dirty="0"/>
              <a:t> </a:t>
            </a:r>
          </a:p>
        </p:txBody>
      </p:sp>
    </p:spTree>
    <p:extLst>
      <p:ext uri="{BB962C8B-B14F-4D97-AF65-F5344CB8AC3E}">
        <p14:creationId xmlns:p14="http://schemas.microsoft.com/office/powerpoint/2010/main" val="30831658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E48485F-393D-4BF6-90D2-052AB1DD6BD0}" type="slidenum">
              <a:rPr lang="en-US" altLang="en-US" smtClean="0"/>
              <a:pPr/>
              <a:t>27</a:t>
            </a:fld>
            <a:endParaRPr lang="en-US" altLang="en-US"/>
          </a:p>
        </p:txBody>
      </p:sp>
      <p:pic>
        <p:nvPicPr>
          <p:cNvPr id="6" name="Content Placeholder 5"/>
          <p:cNvPicPr>
            <a:picLocks noGrp="1" noChangeAspect="1"/>
          </p:cNvPicPr>
          <p:nvPr>
            <p:ph idx="4294967295"/>
          </p:nvPr>
        </p:nvPicPr>
        <p:blipFill>
          <a:blip r:embed="rId2"/>
          <a:stretch>
            <a:fillRect/>
          </a:stretch>
        </p:blipFill>
        <p:spPr>
          <a:xfrm>
            <a:off x="228600" y="533400"/>
            <a:ext cx="8804719" cy="5791200"/>
          </a:xfrm>
          <a:prstGeom prst="rect">
            <a:avLst/>
          </a:prstGeom>
        </p:spPr>
      </p:pic>
    </p:spTree>
    <p:extLst>
      <p:ext uri="{BB962C8B-B14F-4D97-AF65-F5344CB8AC3E}">
        <p14:creationId xmlns:p14="http://schemas.microsoft.com/office/powerpoint/2010/main" val="42364082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43D023-3A79-45D7-92F4-4AC77C46C561}" type="slidenum">
              <a:rPr lang="en-US" altLang="en-US" smtClean="0"/>
              <a:pPr/>
              <a:t>28</a:t>
            </a:fld>
            <a:endParaRPr lang="en-US" altLang="en-US"/>
          </a:p>
        </p:txBody>
      </p:sp>
      <p:pic>
        <p:nvPicPr>
          <p:cNvPr id="3" name="Picture 2"/>
          <p:cNvPicPr>
            <a:picLocks noChangeAspect="1"/>
          </p:cNvPicPr>
          <p:nvPr/>
        </p:nvPicPr>
        <p:blipFill>
          <a:blip r:embed="rId2"/>
          <a:stretch>
            <a:fillRect/>
          </a:stretch>
        </p:blipFill>
        <p:spPr>
          <a:xfrm>
            <a:off x="152400" y="148533"/>
            <a:ext cx="8763000" cy="6617285"/>
          </a:xfrm>
          <a:prstGeom prst="rect">
            <a:avLst/>
          </a:prstGeom>
        </p:spPr>
      </p:pic>
    </p:spTree>
    <p:extLst>
      <p:ext uri="{BB962C8B-B14F-4D97-AF65-F5344CB8AC3E}">
        <p14:creationId xmlns:p14="http://schemas.microsoft.com/office/powerpoint/2010/main" val="32248175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The Model for Improvement</a:t>
            </a:r>
          </a:p>
        </p:txBody>
      </p:sp>
      <p:pic>
        <p:nvPicPr>
          <p:cNvPr id="6" name="Content Placeholder 5"/>
          <p:cNvPicPr>
            <a:picLocks noGrp="1" noChangeAspect="1"/>
          </p:cNvPicPr>
          <p:nvPr>
            <p:ph sz="half" idx="1"/>
          </p:nvPr>
        </p:nvPicPr>
        <p:blipFill>
          <a:blip r:embed="rId3"/>
          <a:stretch>
            <a:fillRect/>
          </a:stretch>
        </p:blipFill>
        <p:spPr>
          <a:xfrm>
            <a:off x="1035754" y="1981200"/>
            <a:ext cx="3110091" cy="3867150"/>
          </a:xfrm>
          <a:prstGeom prst="rect">
            <a:avLst/>
          </a:prstGeom>
        </p:spPr>
      </p:pic>
      <p:sp>
        <p:nvSpPr>
          <p:cNvPr id="5" name="Content Placeholder 4"/>
          <p:cNvSpPr>
            <a:spLocks noGrp="1"/>
          </p:cNvSpPr>
          <p:nvPr>
            <p:ph sz="half" idx="2"/>
          </p:nvPr>
        </p:nvSpPr>
        <p:spPr/>
        <p:txBody>
          <a:bodyPr/>
          <a:lstStyle/>
          <a:p>
            <a:r>
              <a:rPr lang="en-US" dirty="0"/>
              <a:t>One way to approach quality improvement</a:t>
            </a:r>
          </a:p>
          <a:p>
            <a:r>
              <a:rPr lang="en-US" dirty="0"/>
              <a:t>Based on the scientific method</a:t>
            </a:r>
          </a:p>
          <a:p>
            <a:r>
              <a:rPr lang="en-US" dirty="0"/>
              <a:t>Gives order and structure to improvement work</a:t>
            </a:r>
          </a:p>
          <a:p>
            <a:r>
              <a:rPr lang="en-US" dirty="0"/>
              <a:t>Can be applied at the project and the change level</a:t>
            </a:r>
          </a:p>
        </p:txBody>
      </p:sp>
      <p:sp>
        <p:nvSpPr>
          <p:cNvPr id="2" name="Slide Number Placeholder 1"/>
          <p:cNvSpPr>
            <a:spLocks noGrp="1"/>
          </p:cNvSpPr>
          <p:nvPr>
            <p:ph type="sldNum" sz="quarter" idx="12"/>
          </p:nvPr>
        </p:nvSpPr>
        <p:spPr/>
        <p:txBody>
          <a:bodyPr/>
          <a:lstStyle/>
          <a:p>
            <a:fld id="{5C43D023-3A79-45D7-92F4-4AC77C46C561}" type="slidenum">
              <a:rPr lang="en-US" altLang="en-US" smtClean="0"/>
              <a:pPr/>
              <a:t>29</a:t>
            </a:fld>
            <a:endParaRPr lang="en-US" altLang="en-US"/>
          </a:p>
        </p:txBody>
      </p:sp>
      <p:sp>
        <p:nvSpPr>
          <p:cNvPr id="7" name="Rectangle 6"/>
          <p:cNvSpPr/>
          <p:nvPr/>
        </p:nvSpPr>
        <p:spPr>
          <a:xfrm>
            <a:off x="304799" y="6034234"/>
            <a:ext cx="4572000" cy="646331"/>
          </a:xfrm>
          <a:prstGeom prst="rect">
            <a:avLst/>
          </a:prstGeom>
        </p:spPr>
        <p:txBody>
          <a:bodyPr>
            <a:spAutoFit/>
          </a:bodyPr>
          <a:lstStyle/>
          <a:p>
            <a:r>
              <a:rPr lang="en-US" sz="1200" dirty="0"/>
              <a:t>Langley G., Nolan K., Nolan T., Norman C., Provost L. (1996, 2009) The Improvement Guide: A practical approach to enhancing organizational performance. </a:t>
            </a:r>
            <a:r>
              <a:rPr lang="en-US" sz="1200" dirty="0" err="1"/>
              <a:t>Jossey</a:t>
            </a:r>
            <a:r>
              <a:rPr lang="en-US" sz="1200" dirty="0"/>
              <a:t>-Bass  </a:t>
            </a:r>
          </a:p>
        </p:txBody>
      </p:sp>
    </p:spTree>
    <p:extLst>
      <p:ext uri="{BB962C8B-B14F-4D97-AF65-F5344CB8AC3E}">
        <p14:creationId xmlns:p14="http://schemas.microsoft.com/office/powerpoint/2010/main" val="14762660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943C1326-3102-4DE4-A603-9A87FC98AAD2}" type="slidenum">
              <a:rPr lang="en-US" altLang="en-US" smtClean="0"/>
              <a:pPr/>
              <a:t>30</a:t>
            </a:fld>
            <a:endParaRPr lang="en-US" altLang="en-US"/>
          </a:p>
        </p:txBody>
      </p:sp>
      <p:pic>
        <p:nvPicPr>
          <p:cNvPr id="6" name="Picture 5"/>
          <p:cNvPicPr>
            <a:picLocks noChangeAspect="1"/>
          </p:cNvPicPr>
          <p:nvPr/>
        </p:nvPicPr>
        <p:blipFill>
          <a:blip r:embed="rId2"/>
          <a:stretch>
            <a:fillRect/>
          </a:stretch>
        </p:blipFill>
        <p:spPr>
          <a:xfrm>
            <a:off x="609600" y="353806"/>
            <a:ext cx="8001000" cy="5979543"/>
          </a:xfrm>
          <a:prstGeom prst="rect">
            <a:avLst/>
          </a:prstGeom>
        </p:spPr>
      </p:pic>
    </p:spTree>
    <p:extLst>
      <p:ext uri="{BB962C8B-B14F-4D97-AF65-F5344CB8AC3E}">
        <p14:creationId xmlns:p14="http://schemas.microsoft.com/office/powerpoint/2010/main" val="11736318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PDSA</a:t>
            </a:r>
          </a:p>
        </p:txBody>
      </p:sp>
      <p:pic>
        <p:nvPicPr>
          <p:cNvPr id="7" name="Content Placeholder 6"/>
          <p:cNvPicPr>
            <a:picLocks noGrp="1" noChangeAspect="1"/>
          </p:cNvPicPr>
          <p:nvPr>
            <p:ph sz="half" idx="1"/>
          </p:nvPr>
        </p:nvPicPr>
        <p:blipFill>
          <a:blip r:embed="rId2"/>
          <a:stretch>
            <a:fillRect/>
          </a:stretch>
        </p:blipFill>
        <p:spPr>
          <a:xfrm>
            <a:off x="0" y="1676400"/>
            <a:ext cx="4807115" cy="4271977"/>
          </a:xfrm>
          <a:prstGeom prst="rect">
            <a:avLst/>
          </a:prstGeom>
        </p:spPr>
      </p:pic>
      <p:sp>
        <p:nvSpPr>
          <p:cNvPr id="6" name="Content Placeholder 5"/>
          <p:cNvSpPr>
            <a:spLocks noGrp="1"/>
          </p:cNvSpPr>
          <p:nvPr>
            <p:ph sz="half" idx="2"/>
          </p:nvPr>
        </p:nvSpPr>
        <p:spPr/>
        <p:txBody>
          <a:bodyPr/>
          <a:lstStyle/>
          <a:p>
            <a:pPr marL="400050" lvl="1" indent="0">
              <a:buNone/>
            </a:pPr>
            <a:r>
              <a:rPr lang="en-US" dirty="0"/>
              <a:t>• </a:t>
            </a:r>
            <a:r>
              <a:rPr lang="en-US" sz="2000" dirty="0"/>
              <a:t>Every plan has a prediction – what you think will happen </a:t>
            </a:r>
          </a:p>
          <a:p>
            <a:pPr marL="457200" lvl="1" indent="0">
              <a:buNone/>
            </a:pPr>
            <a:r>
              <a:rPr lang="en-US" sz="2000" dirty="0"/>
              <a:t>• Be as specific and as small as possible </a:t>
            </a:r>
          </a:p>
          <a:p>
            <a:pPr marL="457200" lvl="1" indent="0">
              <a:buNone/>
            </a:pPr>
            <a:r>
              <a:rPr lang="en-US" sz="2000" dirty="0"/>
              <a:t>• Should be measurable with data collection being very important </a:t>
            </a:r>
          </a:p>
          <a:p>
            <a:pPr marL="457200" lvl="1" indent="0">
              <a:buNone/>
            </a:pPr>
            <a:r>
              <a:rPr lang="en-US" sz="2000" dirty="0"/>
              <a:t>• Should be analyzed for success and acted upon through a new plan or a scaled up cycle </a:t>
            </a:r>
          </a:p>
          <a:p>
            <a:endParaRPr lang="en-US" dirty="0"/>
          </a:p>
        </p:txBody>
      </p:sp>
      <p:sp>
        <p:nvSpPr>
          <p:cNvPr id="2" name="Slide Number Placeholder 1"/>
          <p:cNvSpPr>
            <a:spLocks noGrp="1"/>
          </p:cNvSpPr>
          <p:nvPr>
            <p:ph type="sldNum" sz="quarter" idx="12"/>
          </p:nvPr>
        </p:nvSpPr>
        <p:spPr/>
        <p:txBody>
          <a:bodyPr/>
          <a:lstStyle/>
          <a:p>
            <a:fld id="{5C43D023-3A79-45D7-92F4-4AC77C46C561}" type="slidenum">
              <a:rPr lang="en-US" altLang="en-US" smtClean="0"/>
              <a:pPr/>
              <a:t>31</a:t>
            </a:fld>
            <a:endParaRPr lang="en-US" altLang="en-US"/>
          </a:p>
        </p:txBody>
      </p:sp>
    </p:spTree>
    <p:extLst>
      <p:ext uri="{BB962C8B-B14F-4D97-AF65-F5344CB8AC3E}">
        <p14:creationId xmlns:p14="http://schemas.microsoft.com/office/powerpoint/2010/main" val="31153142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43D023-3A79-45D7-92F4-4AC77C46C561}" type="slidenum">
              <a:rPr lang="en-US" altLang="en-US" smtClean="0"/>
              <a:pPr/>
              <a:t>32</a:t>
            </a:fld>
            <a:endParaRPr lang="en-US" altLang="en-US"/>
          </a:p>
        </p:txBody>
      </p:sp>
      <p:pic>
        <p:nvPicPr>
          <p:cNvPr id="3" name="Picture 2"/>
          <p:cNvPicPr>
            <a:picLocks noChangeAspect="1"/>
          </p:cNvPicPr>
          <p:nvPr/>
        </p:nvPicPr>
        <p:blipFill>
          <a:blip r:embed="rId3"/>
          <a:stretch>
            <a:fillRect/>
          </a:stretch>
        </p:blipFill>
        <p:spPr>
          <a:xfrm>
            <a:off x="609600" y="296858"/>
            <a:ext cx="8153400" cy="6093439"/>
          </a:xfrm>
          <a:prstGeom prst="rect">
            <a:avLst/>
          </a:prstGeom>
        </p:spPr>
      </p:pic>
    </p:spTree>
    <p:extLst>
      <p:ext uri="{BB962C8B-B14F-4D97-AF65-F5344CB8AC3E}">
        <p14:creationId xmlns:p14="http://schemas.microsoft.com/office/powerpoint/2010/main" val="27504250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43D023-3A79-45D7-92F4-4AC77C46C561}" type="slidenum">
              <a:rPr lang="en-US" altLang="en-US" smtClean="0"/>
              <a:pPr/>
              <a:t>33</a:t>
            </a:fld>
            <a:endParaRPr lang="en-US" altLang="en-US"/>
          </a:p>
        </p:txBody>
      </p:sp>
      <p:pic>
        <p:nvPicPr>
          <p:cNvPr id="3" name="Picture 2"/>
          <p:cNvPicPr>
            <a:picLocks noChangeAspect="1"/>
          </p:cNvPicPr>
          <p:nvPr/>
        </p:nvPicPr>
        <p:blipFill>
          <a:blip r:embed="rId3"/>
          <a:stretch>
            <a:fillRect/>
          </a:stretch>
        </p:blipFill>
        <p:spPr>
          <a:xfrm>
            <a:off x="457200" y="219287"/>
            <a:ext cx="8153400" cy="6132845"/>
          </a:xfrm>
          <a:prstGeom prst="rect">
            <a:avLst/>
          </a:prstGeom>
        </p:spPr>
      </p:pic>
    </p:spTree>
    <p:extLst>
      <p:ext uri="{BB962C8B-B14F-4D97-AF65-F5344CB8AC3E}">
        <p14:creationId xmlns:p14="http://schemas.microsoft.com/office/powerpoint/2010/main" val="21989056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43D023-3A79-45D7-92F4-4AC77C46C561}" type="slidenum">
              <a:rPr lang="en-US" altLang="en-US" smtClean="0"/>
              <a:pPr/>
              <a:t>34</a:t>
            </a:fld>
            <a:endParaRPr lang="en-US" altLang="en-US"/>
          </a:p>
        </p:txBody>
      </p:sp>
      <p:pic>
        <p:nvPicPr>
          <p:cNvPr id="3" name="Picture 2"/>
          <p:cNvPicPr>
            <a:picLocks noChangeAspect="1"/>
          </p:cNvPicPr>
          <p:nvPr/>
        </p:nvPicPr>
        <p:blipFill>
          <a:blip r:embed="rId3"/>
          <a:stretch>
            <a:fillRect/>
          </a:stretch>
        </p:blipFill>
        <p:spPr>
          <a:xfrm>
            <a:off x="609600" y="304800"/>
            <a:ext cx="7848600" cy="5886450"/>
          </a:xfrm>
          <a:prstGeom prst="rect">
            <a:avLst/>
          </a:prstGeom>
        </p:spPr>
      </p:pic>
    </p:spTree>
    <p:extLst>
      <p:ext uri="{BB962C8B-B14F-4D97-AF65-F5344CB8AC3E}">
        <p14:creationId xmlns:p14="http://schemas.microsoft.com/office/powerpoint/2010/main" val="22656927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4000" dirty="0"/>
              <a:t>Run Chart – Measurement over time</a:t>
            </a:r>
          </a:p>
        </p:txBody>
      </p:sp>
      <p:sp>
        <p:nvSpPr>
          <p:cNvPr id="2" name="Slide Number Placeholder 1"/>
          <p:cNvSpPr>
            <a:spLocks noGrp="1"/>
          </p:cNvSpPr>
          <p:nvPr>
            <p:ph type="sldNum" sz="quarter" idx="12"/>
          </p:nvPr>
        </p:nvSpPr>
        <p:spPr/>
        <p:txBody>
          <a:bodyPr/>
          <a:lstStyle/>
          <a:p>
            <a:fld id="{5C43D023-3A79-45D7-92F4-4AC77C46C561}" type="slidenum">
              <a:rPr lang="en-US" altLang="en-US" smtClean="0"/>
              <a:pPr/>
              <a:t>35</a:t>
            </a:fld>
            <a:endParaRPr lang="en-US" altLang="en-US"/>
          </a:p>
        </p:txBody>
      </p:sp>
      <p:pic>
        <p:nvPicPr>
          <p:cNvPr id="3" name="Picture 2"/>
          <p:cNvPicPr>
            <a:picLocks noChangeAspect="1"/>
          </p:cNvPicPr>
          <p:nvPr/>
        </p:nvPicPr>
        <p:blipFill>
          <a:blip r:embed="rId2"/>
          <a:stretch>
            <a:fillRect/>
          </a:stretch>
        </p:blipFill>
        <p:spPr>
          <a:xfrm>
            <a:off x="1447800" y="1547606"/>
            <a:ext cx="6080428" cy="4689164"/>
          </a:xfrm>
          <a:prstGeom prst="rect">
            <a:avLst/>
          </a:prstGeom>
        </p:spPr>
      </p:pic>
      <p:sp>
        <p:nvSpPr>
          <p:cNvPr id="5" name="TextBox 4"/>
          <p:cNvSpPr txBox="1"/>
          <p:nvPr/>
        </p:nvSpPr>
        <p:spPr>
          <a:xfrm>
            <a:off x="36786" y="6167349"/>
            <a:ext cx="4419800" cy="523220"/>
          </a:xfrm>
          <a:prstGeom prst="rect">
            <a:avLst/>
          </a:prstGeom>
          <a:noFill/>
        </p:spPr>
        <p:txBody>
          <a:bodyPr wrap="none" rtlCol="0">
            <a:spAutoFit/>
          </a:bodyPr>
          <a:lstStyle/>
          <a:p>
            <a:r>
              <a:rPr lang="en-US" sz="1400" i="1" dirty="0" smtClean="0"/>
              <a:t>Run Charts from Healthcare </a:t>
            </a:r>
            <a:r>
              <a:rPr lang="en-US" sz="1400" i="1" dirty="0"/>
              <a:t>Data Guide by Lloyd Provost </a:t>
            </a:r>
            <a:endParaRPr lang="en-US" sz="1400" i="1" dirty="0" smtClean="0"/>
          </a:p>
          <a:p>
            <a:r>
              <a:rPr lang="en-US" sz="1400" i="1" dirty="0" smtClean="0"/>
              <a:t>and </a:t>
            </a:r>
            <a:r>
              <a:rPr lang="en-US" sz="1400" i="1" dirty="0"/>
              <a:t>Sandy Murray</a:t>
            </a:r>
            <a:endParaRPr lang="en-US" sz="1400" i="1" dirty="0"/>
          </a:p>
        </p:txBody>
      </p:sp>
    </p:spTree>
    <p:extLst>
      <p:ext uri="{BB962C8B-B14F-4D97-AF65-F5344CB8AC3E}">
        <p14:creationId xmlns:p14="http://schemas.microsoft.com/office/powerpoint/2010/main" val="7518033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Same B&amp;A</a:t>
            </a:r>
          </a:p>
        </p:txBody>
      </p:sp>
      <p:sp>
        <p:nvSpPr>
          <p:cNvPr id="3" name="Slide Number Placeholder 2"/>
          <p:cNvSpPr>
            <a:spLocks noGrp="1"/>
          </p:cNvSpPr>
          <p:nvPr>
            <p:ph type="sldNum" sz="quarter" idx="12"/>
          </p:nvPr>
        </p:nvSpPr>
        <p:spPr/>
        <p:txBody>
          <a:bodyPr/>
          <a:lstStyle/>
          <a:p>
            <a:fld id="{554FD628-CD8E-4D3F-85E4-0962972B847A}" type="slidenum">
              <a:rPr lang="en-US" altLang="en-US" smtClean="0"/>
              <a:pPr/>
              <a:t>36</a:t>
            </a:fld>
            <a:endParaRPr lang="en-US" altLang="en-US"/>
          </a:p>
        </p:txBody>
      </p:sp>
      <p:pic>
        <p:nvPicPr>
          <p:cNvPr id="4" name="Picture 3"/>
          <p:cNvPicPr>
            <a:picLocks noChangeAspect="1"/>
          </p:cNvPicPr>
          <p:nvPr/>
        </p:nvPicPr>
        <p:blipFill>
          <a:blip r:embed="rId3"/>
          <a:stretch>
            <a:fillRect/>
          </a:stretch>
        </p:blipFill>
        <p:spPr>
          <a:xfrm>
            <a:off x="1425015" y="1476502"/>
            <a:ext cx="6370169" cy="4912609"/>
          </a:xfrm>
          <a:prstGeom prst="rect">
            <a:avLst/>
          </a:prstGeom>
        </p:spPr>
      </p:pic>
      <p:sp>
        <p:nvSpPr>
          <p:cNvPr id="6" name="TextBox 5"/>
          <p:cNvSpPr txBox="1"/>
          <p:nvPr/>
        </p:nvSpPr>
        <p:spPr>
          <a:xfrm>
            <a:off x="176641" y="6163109"/>
            <a:ext cx="4433458" cy="523220"/>
          </a:xfrm>
          <a:prstGeom prst="rect">
            <a:avLst/>
          </a:prstGeom>
          <a:noFill/>
        </p:spPr>
        <p:txBody>
          <a:bodyPr wrap="none" rtlCol="0">
            <a:spAutoFit/>
          </a:bodyPr>
          <a:lstStyle/>
          <a:p>
            <a:pPr lvl="0"/>
            <a:r>
              <a:rPr lang="en-US" sz="1400" i="1" dirty="0">
                <a:solidFill>
                  <a:srgbClr val="000000"/>
                </a:solidFill>
              </a:rPr>
              <a:t>Run Charts from Healthcare Data Guide by Lloyd Provost </a:t>
            </a:r>
          </a:p>
          <a:p>
            <a:pPr lvl="0"/>
            <a:r>
              <a:rPr lang="en-US" sz="1400" i="1" dirty="0">
                <a:solidFill>
                  <a:srgbClr val="000000"/>
                </a:solidFill>
              </a:rPr>
              <a:t>and Sandy Murray</a:t>
            </a:r>
            <a:endParaRPr lang="en-US" sz="1400" i="1" dirty="0">
              <a:solidFill>
                <a:srgbClr val="000000"/>
              </a:solidFill>
            </a:endParaRPr>
          </a:p>
        </p:txBody>
      </p:sp>
    </p:spTree>
    <p:extLst>
      <p:ext uri="{BB962C8B-B14F-4D97-AF65-F5344CB8AC3E}">
        <p14:creationId xmlns:p14="http://schemas.microsoft.com/office/powerpoint/2010/main" val="23099788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Examples of Annotated Run Charts</a:t>
            </a:r>
          </a:p>
        </p:txBody>
      </p:sp>
      <p:sp>
        <p:nvSpPr>
          <p:cNvPr id="3" name="Slide Number Placeholder 2"/>
          <p:cNvSpPr>
            <a:spLocks noGrp="1"/>
          </p:cNvSpPr>
          <p:nvPr>
            <p:ph type="sldNum" sz="quarter" idx="12"/>
          </p:nvPr>
        </p:nvSpPr>
        <p:spPr/>
        <p:txBody>
          <a:bodyPr/>
          <a:lstStyle/>
          <a:p>
            <a:fld id="{554FD628-CD8E-4D3F-85E4-0962972B847A}" type="slidenum">
              <a:rPr lang="en-US" altLang="en-US" smtClean="0"/>
              <a:pPr/>
              <a:t>37</a:t>
            </a:fld>
            <a:endParaRPr lang="en-US" altLang="en-US"/>
          </a:p>
        </p:txBody>
      </p:sp>
      <p:pic>
        <p:nvPicPr>
          <p:cNvPr id="4" name="Picture 3"/>
          <p:cNvPicPr>
            <a:picLocks noChangeAspect="1"/>
          </p:cNvPicPr>
          <p:nvPr/>
        </p:nvPicPr>
        <p:blipFill>
          <a:blip r:embed="rId2"/>
          <a:stretch>
            <a:fillRect/>
          </a:stretch>
        </p:blipFill>
        <p:spPr>
          <a:xfrm>
            <a:off x="1447800" y="1524000"/>
            <a:ext cx="6331163" cy="4882528"/>
          </a:xfrm>
          <a:prstGeom prst="rect">
            <a:avLst/>
          </a:prstGeom>
        </p:spPr>
      </p:pic>
      <p:sp>
        <p:nvSpPr>
          <p:cNvPr id="5" name="TextBox 4"/>
          <p:cNvSpPr txBox="1"/>
          <p:nvPr/>
        </p:nvSpPr>
        <p:spPr>
          <a:xfrm>
            <a:off x="143137" y="6166412"/>
            <a:ext cx="4433458" cy="523220"/>
          </a:xfrm>
          <a:prstGeom prst="rect">
            <a:avLst/>
          </a:prstGeom>
          <a:noFill/>
        </p:spPr>
        <p:txBody>
          <a:bodyPr wrap="none" rtlCol="0">
            <a:spAutoFit/>
          </a:bodyPr>
          <a:lstStyle/>
          <a:p>
            <a:pPr lvl="0"/>
            <a:r>
              <a:rPr lang="en-US" sz="1400" i="1" dirty="0">
                <a:solidFill>
                  <a:srgbClr val="000000"/>
                </a:solidFill>
              </a:rPr>
              <a:t>Run Charts from Healthcare Data Guide by Lloyd Provost </a:t>
            </a:r>
          </a:p>
          <a:p>
            <a:pPr lvl="0"/>
            <a:r>
              <a:rPr lang="en-US" sz="1400" i="1" dirty="0">
                <a:solidFill>
                  <a:srgbClr val="000000"/>
                </a:solidFill>
              </a:rPr>
              <a:t>and Sandy Murray</a:t>
            </a:r>
            <a:endParaRPr lang="en-US" sz="1400" i="1" dirty="0">
              <a:solidFill>
                <a:srgbClr val="000000"/>
              </a:solidFill>
            </a:endParaRPr>
          </a:p>
        </p:txBody>
      </p:sp>
    </p:spTree>
    <p:extLst>
      <p:ext uri="{BB962C8B-B14F-4D97-AF65-F5344CB8AC3E}">
        <p14:creationId xmlns:p14="http://schemas.microsoft.com/office/powerpoint/2010/main" val="40689512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Final Exercise</a:t>
            </a:r>
          </a:p>
        </p:txBody>
      </p:sp>
      <p:sp>
        <p:nvSpPr>
          <p:cNvPr id="4" name="Content Placeholder 3"/>
          <p:cNvSpPr>
            <a:spLocks noGrp="1"/>
          </p:cNvSpPr>
          <p:nvPr>
            <p:ph idx="1"/>
          </p:nvPr>
        </p:nvSpPr>
        <p:spPr/>
        <p:txBody>
          <a:bodyPr/>
          <a:lstStyle/>
          <a:p>
            <a:r>
              <a:rPr lang="en-US" dirty="0"/>
              <a:t>Choose one factor from your group’s earlier examples</a:t>
            </a:r>
          </a:p>
          <a:p>
            <a:r>
              <a:rPr lang="en-US" dirty="0"/>
              <a:t>List a small number of ideas you could test</a:t>
            </a:r>
          </a:p>
          <a:p>
            <a:r>
              <a:rPr lang="en-US" dirty="0"/>
              <a:t>What would you be seeking to accomplish with testing one of these ideas?</a:t>
            </a:r>
          </a:p>
          <a:p>
            <a:r>
              <a:rPr lang="en-US" dirty="0"/>
              <a:t>How would you measure whether the test results in improvement?</a:t>
            </a:r>
          </a:p>
          <a:p>
            <a:endParaRPr lang="en-US" dirty="0"/>
          </a:p>
        </p:txBody>
      </p:sp>
      <p:sp>
        <p:nvSpPr>
          <p:cNvPr id="3" name="Slide Number Placeholder 2"/>
          <p:cNvSpPr>
            <a:spLocks noGrp="1"/>
          </p:cNvSpPr>
          <p:nvPr>
            <p:ph type="sldNum" sz="quarter" idx="12"/>
          </p:nvPr>
        </p:nvSpPr>
        <p:spPr/>
        <p:txBody>
          <a:bodyPr/>
          <a:lstStyle/>
          <a:p>
            <a:fld id="{554FD628-CD8E-4D3F-85E4-0962972B847A}" type="slidenum">
              <a:rPr lang="en-US" altLang="en-US" smtClean="0"/>
              <a:pPr/>
              <a:t>38</a:t>
            </a:fld>
            <a:endParaRPr lang="en-US" altLang="en-US"/>
          </a:p>
        </p:txBody>
      </p:sp>
    </p:spTree>
    <p:extLst>
      <p:ext uri="{BB962C8B-B14F-4D97-AF65-F5344CB8AC3E}">
        <p14:creationId xmlns:p14="http://schemas.microsoft.com/office/powerpoint/2010/main" val="16032340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p>
        </p:txBody>
      </p:sp>
      <p:sp>
        <p:nvSpPr>
          <p:cNvPr id="3" name="Content Placeholder 2"/>
          <p:cNvSpPr>
            <a:spLocks noGrp="1"/>
          </p:cNvSpPr>
          <p:nvPr>
            <p:ph idx="1"/>
          </p:nvPr>
        </p:nvSpPr>
        <p:spPr/>
        <p:txBody>
          <a:bodyPr/>
          <a:lstStyle/>
          <a:p>
            <a:r>
              <a:rPr lang="en-US" sz="2800" dirty="0"/>
              <a:t>The art and science of diagnosis rely on both system 1 (automatic) and 2 (analytic) thinking</a:t>
            </a:r>
          </a:p>
          <a:p>
            <a:r>
              <a:rPr lang="en-US" sz="2800" dirty="0"/>
              <a:t>Heuristics help us but make us vulnerable to cognitive traps</a:t>
            </a:r>
          </a:p>
          <a:p>
            <a:r>
              <a:rPr lang="en-US" sz="2800" dirty="0"/>
              <a:t>“</a:t>
            </a:r>
            <a:r>
              <a:rPr lang="en-US" sz="2800" dirty="0" err="1"/>
              <a:t>Debiasing</a:t>
            </a:r>
            <a:r>
              <a:rPr lang="en-US" sz="2800" dirty="0"/>
              <a:t>” may help avoid traps – requires situational awareness and ability to override automatic thinking</a:t>
            </a:r>
          </a:p>
          <a:p>
            <a:r>
              <a:rPr lang="en-US" sz="2800" dirty="0"/>
              <a:t>Started developing ideas to mitigate bias in your own context</a:t>
            </a:r>
          </a:p>
        </p:txBody>
      </p:sp>
      <p:sp>
        <p:nvSpPr>
          <p:cNvPr id="4" name="Slide Number Placeholder 3"/>
          <p:cNvSpPr>
            <a:spLocks noGrp="1"/>
          </p:cNvSpPr>
          <p:nvPr>
            <p:ph type="sldNum" sz="quarter" idx="12"/>
          </p:nvPr>
        </p:nvSpPr>
        <p:spPr/>
        <p:txBody>
          <a:bodyPr/>
          <a:lstStyle/>
          <a:p>
            <a:fld id="{FE48485F-393D-4BF6-90D2-052AB1DD6BD0}" type="slidenum">
              <a:rPr lang="en-US" altLang="en-US" smtClean="0"/>
              <a:pPr/>
              <a:t>39</a:t>
            </a:fld>
            <a:endParaRPr lang="en-US" altLang="en-US"/>
          </a:p>
        </p:txBody>
      </p:sp>
    </p:spTree>
    <p:extLst>
      <p:ext uri="{BB962C8B-B14F-4D97-AF65-F5344CB8AC3E}">
        <p14:creationId xmlns:p14="http://schemas.microsoft.com/office/powerpoint/2010/main" val="29095784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Summary</a:t>
            </a:r>
          </a:p>
        </p:txBody>
      </p:sp>
      <p:sp>
        <p:nvSpPr>
          <p:cNvPr id="3" name="Content Placeholder 2"/>
          <p:cNvSpPr>
            <a:spLocks noGrp="1"/>
          </p:cNvSpPr>
          <p:nvPr>
            <p:ph idx="1"/>
          </p:nvPr>
        </p:nvSpPr>
        <p:spPr/>
        <p:txBody>
          <a:bodyPr/>
          <a:lstStyle/>
          <a:p>
            <a:r>
              <a:rPr lang="en-US" dirty="0"/>
              <a:t>The Model for Improvement can offer a practical method for testing improvement strategies</a:t>
            </a:r>
          </a:p>
          <a:p>
            <a:pPr lvl="1"/>
            <a:r>
              <a:rPr lang="en-US" dirty="0"/>
              <a:t>Three questions</a:t>
            </a:r>
          </a:p>
          <a:p>
            <a:pPr lvl="1"/>
            <a:r>
              <a:rPr lang="en-US" dirty="0"/>
              <a:t>Prediction</a:t>
            </a:r>
          </a:p>
          <a:p>
            <a:pPr lvl="1"/>
            <a:r>
              <a:rPr lang="en-US" dirty="0"/>
              <a:t>Measurement over time (with annotations!)</a:t>
            </a:r>
          </a:p>
          <a:p>
            <a:pPr lvl="1"/>
            <a:r>
              <a:rPr lang="en-US" dirty="0"/>
              <a:t>Cycles of testing before implementing</a:t>
            </a:r>
          </a:p>
          <a:p>
            <a:r>
              <a:rPr lang="en-US" dirty="0"/>
              <a:t>Improvement is a process; improving a system requires participation of the system</a:t>
            </a:r>
          </a:p>
        </p:txBody>
      </p:sp>
      <p:sp>
        <p:nvSpPr>
          <p:cNvPr id="4" name="Slide Number Placeholder 3"/>
          <p:cNvSpPr>
            <a:spLocks noGrp="1"/>
          </p:cNvSpPr>
          <p:nvPr>
            <p:ph type="sldNum" sz="quarter" idx="12"/>
          </p:nvPr>
        </p:nvSpPr>
        <p:spPr/>
        <p:txBody>
          <a:bodyPr/>
          <a:lstStyle/>
          <a:p>
            <a:fld id="{FE48485F-393D-4BF6-90D2-052AB1DD6BD0}" type="slidenum">
              <a:rPr lang="en-US" altLang="en-US" smtClean="0"/>
              <a:pPr/>
              <a:t>40</a:t>
            </a:fld>
            <a:endParaRPr lang="en-US" altLang="en-US"/>
          </a:p>
        </p:txBody>
      </p:sp>
    </p:spTree>
    <p:extLst>
      <p:ext uri="{BB962C8B-B14F-4D97-AF65-F5344CB8AC3E}">
        <p14:creationId xmlns:p14="http://schemas.microsoft.com/office/powerpoint/2010/main" val="363432599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a:t>Questions, Comments, Discussion</a:t>
            </a:r>
          </a:p>
        </p:txBody>
      </p:sp>
      <p:sp>
        <p:nvSpPr>
          <p:cNvPr id="6" name="Subtitle 5"/>
          <p:cNvSpPr>
            <a:spLocks noGrp="1"/>
          </p:cNvSpPr>
          <p:nvPr>
            <p:ph type="subTitle" idx="1"/>
          </p:nvPr>
        </p:nvSpPr>
        <p:spPr/>
        <p:txBody>
          <a:bodyPr/>
          <a:lstStyle/>
          <a:p>
            <a:r>
              <a:rPr lang="en-US" dirty="0"/>
              <a:t> </a:t>
            </a:r>
          </a:p>
        </p:txBody>
      </p:sp>
      <p:sp>
        <p:nvSpPr>
          <p:cNvPr id="4" name="Slide Number Placeholder 3"/>
          <p:cNvSpPr>
            <a:spLocks noGrp="1"/>
          </p:cNvSpPr>
          <p:nvPr>
            <p:ph type="sldNum" sz="quarter" idx="12"/>
          </p:nvPr>
        </p:nvSpPr>
        <p:spPr/>
        <p:txBody>
          <a:bodyPr/>
          <a:lstStyle/>
          <a:p>
            <a:fld id="{FE48485F-393D-4BF6-90D2-052AB1DD6BD0}" type="slidenum">
              <a:rPr lang="en-US" altLang="en-US" smtClean="0"/>
              <a:pPr/>
              <a:t>41</a:t>
            </a:fld>
            <a:endParaRPr lang="en-US" altLang="en-US"/>
          </a:p>
        </p:txBody>
      </p:sp>
    </p:spTree>
    <p:extLst>
      <p:ext uri="{BB962C8B-B14F-4D97-AF65-F5344CB8AC3E}">
        <p14:creationId xmlns:p14="http://schemas.microsoft.com/office/powerpoint/2010/main" val="16746283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Driver Diagram</a:t>
            </a:r>
          </a:p>
        </p:txBody>
      </p:sp>
      <p:sp>
        <p:nvSpPr>
          <p:cNvPr id="3" name="Content Placeholder 2"/>
          <p:cNvSpPr>
            <a:spLocks noGrp="1"/>
          </p:cNvSpPr>
          <p:nvPr>
            <p:ph idx="1"/>
          </p:nvPr>
        </p:nvSpPr>
        <p:spPr>
          <a:xfrm>
            <a:off x="603739" y="1517100"/>
            <a:ext cx="7886700" cy="4351338"/>
          </a:xfrm>
        </p:spPr>
        <p:txBody>
          <a:bodyPr/>
          <a:lstStyle/>
          <a:p>
            <a:r>
              <a:rPr lang="en-US" dirty="0"/>
              <a:t>Another tool to help focus test ideas</a:t>
            </a:r>
          </a:p>
          <a:p>
            <a:pPr marL="0" indent="0">
              <a:buNone/>
            </a:pPr>
            <a:endParaRPr lang="en-US" dirty="0"/>
          </a:p>
        </p:txBody>
      </p:sp>
      <p:sp>
        <p:nvSpPr>
          <p:cNvPr id="4" name="Slide Number Placeholder 3"/>
          <p:cNvSpPr>
            <a:spLocks noGrp="1"/>
          </p:cNvSpPr>
          <p:nvPr>
            <p:ph type="sldNum" sz="quarter" idx="12"/>
          </p:nvPr>
        </p:nvSpPr>
        <p:spPr/>
        <p:txBody>
          <a:bodyPr/>
          <a:lstStyle/>
          <a:p>
            <a:fld id="{70A743B7-4783-42B4-A417-17CDBD9DB73F}" type="slidenum">
              <a:rPr lang="en-US" smtClean="0"/>
              <a:t>42</a:t>
            </a:fld>
            <a:endParaRPr lang="en-US"/>
          </a:p>
        </p:txBody>
      </p:sp>
      <p:sp>
        <p:nvSpPr>
          <p:cNvPr id="5" name="Rectangle 4"/>
          <p:cNvSpPr/>
          <p:nvPr/>
        </p:nvSpPr>
        <p:spPr>
          <a:xfrm>
            <a:off x="1002323" y="3560338"/>
            <a:ext cx="1767254" cy="1099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Statement</a:t>
            </a:r>
          </a:p>
        </p:txBody>
      </p:sp>
      <p:sp>
        <p:nvSpPr>
          <p:cNvPr id="6" name="Rounded Rectangle 5"/>
          <p:cNvSpPr/>
          <p:nvPr/>
        </p:nvSpPr>
        <p:spPr>
          <a:xfrm>
            <a:off x="3619503" y="2722963"/>
            <a:ext cx="1855177" cy="871965"/>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Primary Driver</a:t>
            </a:r>
          </a:p>
        </p:txBody>
      </p:sp>
      <p:sp>
        <p:nvSpPr>
          <p:cNvPr id="7" name="Rounded Rectangle 6"/>
          <p:cNvSpPr/>
          <p:nvPr/>
        </p:nvSpPr>
        <p:spPr>
          <a:xfrm>
            <a:off x="3619501" y="4104210"/>
            <a:ext cx="1855177" cy="871965"/>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Primary Driver</a:t>
            </a:r>
          </a:p>
        </p:txBody>
      </p:sp>
      <p:sp>
        <p:nvSpPr>
          <p:cNvPr id="8" name="Rounded Rectangle 7"/>
          <p:cNvSpPr/>
          <p:nvPr/>
        </p:nvSpPr>
        <p:spPr>
          <a:xfrm>
            <a:off x="3619501" y="5376435"/>
            <a:ext cx="1855177" cy="871965"/>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Primary Driver</a:t>
            </a:r>
          </a:p>
        </p:txBody>
      </p:sp>
      <p:sp>
        <p:nvSpPr>
          <p:cNvPr id="9" name="Rounded Rectangle 8"/>
          <p:cNvSpPr/>
          <p:nvPr/>
        </p:nvSpPr>
        <p:spPr>
          <a:xfrm>
            <a:off x="6002953" y="2309732"/>
            <a:ext cx="1582613" cy="486958"/>
          </a:xfrm>
          <a:prstGeom prst="roundRect">
            <a:avLst/>
          </a:prstGeom>
          <a:solidFill>
            <a:srgbClr val="FFFF00"/>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400" dirty="0">
                <a:ln w="0"/>
                <a:solidFill>
                  <a:schemeClr val="tx1"/>
                </a:solidFill>
                <a:effectLst>
                  <a:outerShdw blurRad="38100" dist="19050" dir="2700000" algn="tl" rotWithShape="0">
                    <a:schemeClr val="dk1">
                      <a:alpha val="40000"/>
                    </a:schemeClr>
                  </a:outerShdw>
                </a:effectLst>
              </a:rPr>
              <a:t>Secondary Drivers</a:t>
            </a:r>
          </a:p>
        </p:txBody>
      </p:sp>
      <p:sp>
        <p:nvSpPr>
          <p:cNvPr id="10" name="Rounded Rectangle 9"/>
          <p:cNvSpPr/>
          <p:nvPr/>
        </p:nvSpPr>
        <p:spPr>
          <a:xfrm>
            <a:off x="6002953" y="2904932"/>
            <a:ext cx="1582613" cy="486958"/>
          </a:xfrm>
          <a:prstGeom prst="roundRect">
            <a:avLst/>
          </a:prstGeom>
          <a:solidFill>
            <a:srgbClr val="FFFF00"/>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400" dirty="0">
                <a:ln w="0"/>
                <a:solidFill>
                  <a:schemeClr val="tx1"/>
                </a:solidFill>
                <a:effectLst>
                  <a:outerShdw blurRad="38100" dist="19050" dir="2700000" algn="tl" rotWithShape="0">
                    <a:schemeClr val="dk1">
                      <a:alpha val="40000"/>
                    </a:schemeClr>
                  </a:outerShdw>
                </a:effectLst>
              </a:rPr>
              <a:t>Secondary Drivers</a:t>
            </a:r>
          </a:p>
        </p:txBody>
      </p:sp>
      <p:sp>
        <p:nvSpPr>
          <p:cNvPr id="11" name="Rounded Rectangle 10"/>
          <p:cNvSpPr/>
          <p:nvPr/>
        </p:nvSpPr>
        <p:spPr>
          <a:xfrm>
            <a:off x="6002954" y="3522621"/>
            <a:ext cx="1582613" cy="486958"/>
          </a:xfrm>
          <a:prstGeom prst="roundRect">
            <a:avLst/>
          </a:prstGeom>
          <a:solidFill>
            <a:srgbClr val="FFFF00"/>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400" dirty="0">
                <a:ln w="0"/>
                <a:solidFill>
                  <a:schemeClr val="tx1"/>
                </a:solidFill>
                <a:effectLst>
                  <a:outerShdw blurRad="38100" dist="19050" dir="2700000" algn="tl" rotWithShape="0">
                    <a:schemeClr val="dk1">
                      <a:alpha val="40000"/>
                    </a:schemeClr>
                  </a:outerShdw>
                </a:effectLst>
              </a:rPr>
              <a:t>Secondary Drivers</a:t>
            </a:r>
          </a:p>
        </p:txBody>
      </p:sp>
      <p:sp>
        <p:nvSpPr>
          <p:cNvPr id="12" name="Rounded Rectangle 11"/>
          <p:cNvSpPr/>
          <p:nvPr/>
        </p:nvSpPr>
        <p:spPr>
          <a:xfrm>
            <a:off x="6002953" y="4296713"/>
            <a:ext cx="1582613" cy="486958"/>
          </a:xfrm>
          <a:prstGeom prst="roundRect">
            <a:avLst/>
          </a:prstGeom>
          <a:solidFill>
            <a:srgbClr val="FFFF00"/>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400" dirty="0">
                <a:ln w="0"/>
                <a:solidFill>
                  <a:schemeClr val="tx1"/>
                </a:solidFill>
                <a:effectLst>
                  <a:outerShdw blurRad="38100" dist="19050" dir="2700000" algn="tl" rotWithShape="0">
                    <a:schemeClr val="dk1">
                      <a:alpha val="40000"/>
                    </a:schemeClr>
                  </a:outerShdw>
                </a:effectLst>
              </a:rPr>
              <a:t>Secondary Drivers</a:t>
            </a:r>
          </a:p>
        </p:txBody>
      </p:sp>
      <p:sp>
        <p:nvSpPr>
          <p:cNvPr id="13" name="Rounded Rectangle 12"/>
          <p:cNvSpPr/>
          <p:nvPr/>
        </p:nvSpPr>
        <p:spPr>
          <a:xfrm>
            <a:off x="6002953" y="5557763"/>
            <a:ext cx="1582613" cy="486958"/>
          </a:xfrm>
          <a:prstGeom prst="roundRect">
            <a:avLst/>
          </a:prstGeom>
          <a:solidFill>
            <a:srgbClr val="FFFF00"/>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400" dirty="0">
                <a:ln w="0"/>
                <a:solidFill>
                  <a:schemeClr val="tx1"/>
                </a:solidFill>
                <a:effectLst>
                  <a:outerShdw blurRad="38100" dist="19050" dir="2700000" algn="tl" rotWithShape="0">
                    <a:schemeClr val="dk1">
                      <a:alpha val="40000"/>
                    </a:schemeClr>
                  </a:outerShdw>
                </a:effectLst>
              </a:rPr>
              <a:t>Secondary Drivers</a:t>
            </a:r>
          </a:p>
        </p:txBody>
      </p:sp>
      <p:cxnSp>
        <p:nvCxnSpPr>
          <p:cNvPr id="15" name="Straight Arrow Connector 14"/>
          <p:cNvCxnSpPr>
            <a:stCxn id="6" idx="1"/>
          </p:cNvCxnSpPr>
          <p:nvPr/>
        </p:nvCxnSpPr>
        <p:spPr>
          <a:xfrm flipH="1">
            <a:off x="2839915" y="3158946"/>
            <a:ext cx="779588" cy="76187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stCxn id="7" idx="1"/>
          </p:cNvCxnSpPr>
          <p:nvPr/>
        </p:nvCxnSpPr>
        <p:spPr>
          <a:xfrm flipH="1" flipV="1">
            <a:off x="2866292" y="4237345"/>
            <a:ext cx="753209" cy="3028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8" idx="1"/>
          </p:cNvCxnSpPr>
          <p:nvPr/>
        </p:nvCxnSpPr>
        <p:spPr>
          <a:xfrm flipH="1" flipV="1">
            <a:off x="2839915" y="4509907"/>
            <a:ext cx="779586" cy="13025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stCxn id="9" idx="1"/>
            <a:endCxn id="6" idx="3"/>
          </p:cNvCxnSpPr>
          <p:nvPr/>
        </p:nvCxnSpPr>
        <p:spPr>
          <a:xfrm flipH="1">
            <a:off x="5474680" y="2553211"/>
            <a:ext cx="528273" cy="60573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stCxn id="10" idx="1"/>
            <a:endCxn id="6" idx="3"/>
          </p:cNvCxnSpPr>
          <p:nvPr/>
        </p:nvCxnSpPr>
        <p:spPr>
          <a:xfrm flipH="1">
            <a:off x="5474680" y="3148411"/>
            <a:ext cx="528273" cy="1053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stCxn id="11" idx="1"/>
            <a:endCxn id="6" idx="3"/>
          </p:cNvCxnSpPr>
          <p:nvPr/>
        </p:nvCxnSpPr>
        <p:spPr>
          <a:xfrm flipH="1" flipV="1">
            <a:off x="5474680" y="3158946"/>
            <a:ext cx="528274" cy="6071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stCxn id="12" idx="1"/>
            <a:endCxn id="7" idx="3"/>
          </p:cNvCxnSpPr>
          <p:nvPr/>
        </p:nvCxnSpPr>
        <p:spPr>
          <a:xfrm flipH="1">
            <a:off x="5474678" y="4540192"/>
            <a:ext cx="528275"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a:stCxn id="13" idx="1"/>
            <a:endCxn id="8" idx="3"/>
          </p:cNvCxnSpPr>
          <p:nvPr/>
        </p:nvCxnSpPr>
        <p:spPr>
          <a:xfrm flipH="1">
            <a:off x="5474678" y="5801242"/>
            <a:ext cx="528275" cy="1117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77559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Diabetic Eye Exam Driver Diagram</a:t>
            </a:r>
          </a:p>
        </p:txBody>
      </p:sp>
      <p:sp>
        <p:nvSpPr>
          <p:cNvPr id="4" name="Slide Number Placeholder 3"/>
          <p:cNvSpPr>
            <a:spLocks noGrp="1"/>
          </p:cNvSpPr>
          <p:nvPr>
            <p:ph type="sldNum" sz="quarter" idx="12"/>
          </p:nvPr>
        </p:nvSpPr>
        <p:spPr/>
        <p:txBody>
          <a:bodyPr/>
          <a:lstStyle/>
          <a:p>
            <a:fld id="{70A743B7-4783-42B4-A417-17CDBD9DB73F}" type="slidenum">
              <a:rPr lang="en-US" smtClean="0"/>
              <a:t>43</a:t>
            </a:fld>
            <a:endParaRPr lang="en-US"/>
          </a:p>
        </p:txBody>
      </p:sp>
      <p:sp>
        <p:nvSpPr>
          <p:cNvPr id="5" name="Rectangle 4"/>
          <p:cNvSpPr/>
          <p:nvPr/>
        </p:nvSpPr>
        <p:spPr>
          <a:xfrm>
            <a:off x="1002323" y="2901462"/>
            <a:ext cx="1767254" cy="1943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Increase Diabetic Eye exams from baseline of 30% to 75% by </a:t>
            </a:r>
            <a:r>
              <a:rPr lang="en-US" sz="1800" dirty="0"/>
              <a:t>12/31/2016</a:t>
            </a:r>
            <a:endParaRPr lang="en-US" sz="2000" dirty="0"/>
          </a:p>
        </p:txBody>
      </p:sp>
      <p:sp>
        <p:nvSpPr>
          <p:cNvPr id="6" name="Rounded Rectangle 5"/>
          <p:cNvSpPr/>
          <p:nvPr/>
        </p:nvSpPr>
        <p:spPr>
          <a:xfrm>
            <a:off x="3619503" y="2380610"/>
            <a:ext cx="1855177" cy="871965"/>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800" dirty="0"/>
              <a:t>Correct identification of Diabetic Patients</a:t>
            </a:r>
            <a:endParaRPr lang="en-US" dirty="0"/>
          </a:p>
        </p:txBody>
      </p:sp>
      <p:sp>
        <p:nvSpPr>
          <p:cNvPr id="7" name="Rounded Rectangle 6"/>
          <p:cNvSpPr/>
          <p:nvPr/>
        </p:nvSpPr>
        <p:spPr>
          <a:xfrm>
            <a:off x="3619501" y="3604297"/>
            <a:ext cx="1855177" cy="1100076"/>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800" dirty="0"/>
              <a:t>Patients complete Diabetic Eye Exams</a:t>
            </a:r>
            <a:endParaRPr lang="en-US" dirty="0"/>
          </a:p>
        </p:txBody>
      </p:sp>
      <p:sp>
        <p:nvSpPr>
          <p:cNvPr id="8" name="Rounded Rectangle 7"/>
          <p:cNvSpPr/>
          <p:nvPr/>
        </p:nvSpPr>
        <p:spPr>
          <a:xfrm>
            <a:off x="3619501" y="5034082"/>
            <a:ext cx="1855177" cy="871965"/>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800" dirty="0"/>
              <a:t>Practice receives results</a:t>
            </a:r>
            <a:endParaRPr lang="en-US" dirty="0"/>
          </a:p>
        </p:txBody>
      </p:sp>
      <p:sp>
        <p:nvSpPr>
          <p:cNvPr id="9" name="Rounded Rectangle 8"/>
          <p:cNvSpPr/>
          <p:nvPr/>
        </p:nvSpPr>
        <p:spPr>
          <a:xfrm>
            <a:off x="6002953" y="1967379"/>
            <a:ext cx="1582613" cy="486958"/>
          </a:xfrm>
          <a:prstGeom prst="roundRect">
            <a:avLst/>
          </a:prstGeom>
          <a:solidFill>
            <a:srgbClr val="FFFF00"/>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400" dirty="0">
                <a:ln w="0"/>
                <a:solidFill>
                  <a:schemeClr val="tx1"/>
                </a:solidFill>
                <a:effectLst>
                  <a:outerShdw blurRad="38100" dist="19050" dir="2700000" algn="tl" rotWithShape="0">
                    <a:schemeClr val="dk1">
                      <a:alpha val="40000"/>
                    </a:schemeClr>
                  </a:outerShdw>
                </a:effectLst>
              </a:rPr>
              <a:t>Correct diagnosis codes in EMR</a:t>
            </a:r>
          </a:p>
        </p:txBody>
      </p:sp>
      <p:sp>
        <p:nvSpPr>
          <p:cNvPr id="10" name="Rounded Rectangle 9"/>
          <p:cNvSpPr/>
          <p:nvPr/>
        </p:nvSpPr>
        <p:spPr>
          <a:xfrm>
            <a:off x="6002953" y="2562579"/>
            <a:ext cx="1582613" cy="486958"/>
          </a:xfrm>
          <a:prstGeom prst="roundRect">
            <a:avLst/>
          </a:prstGeom>
          <a:solidFill>
            <a:srgbClr val="FFFF00"/>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400" dirty="0">
                <a:ln w="0"/>
                <a:solidFill>
                  <a:schemeClr val="tx1"/>
                </a:solidFill>
                <a:effectLst>
                  <a:outerShdw blurRad="38100" dist="19050" dir="2700000" algn="tl" rotWithShape="0">
                    <a:schemeClr val="dk1">
                      <a:alpha val="40000"/>
                    </a:schemeClr>
                  </a:outerShdw>
                </a:effectLst>
              </a:rPr>
              <a:t>Ran correct </a:t>
            </a:r>
            <a:r>
              <a:rPr lang="en-US" sz="1400" dirty="0" err="1">
                <a:ln w="0"/>
                <a:solidFill>
                  <a:schemeClr val="tx1"/>
                </a:solidFill>
                <a:effectLst>
                  <a:outerShdw blurRad="38100" dist="19050" dir="2700000" algn="tl" rotWithShape="0">
                    <a:schemeClr val="dk1">
                      <a:alpha val="40000"/>
                    </a:schemeClr>
                  </a:outerShdw>
                </a:effectLst>
              </a:rPr>
              <a:t>pt</a:t>
            </a:r>
            <a:r>
              <a:rPr lang="en-US" sz="1400" dirty="0">
                <a:ln w="0"/>
                <a:solidFill>
                  <a:schemeClr val="tx1"/>
                </a:solidFill>
                <a:effectLst>
                  <a:outerShdw blurRad="38100" dist="19050" dir="2700000" algn="tl" rotWithShape="0">
                    <a:schemeClr val="dk1">
                      <a:alpha val="40000"/>
                    </a:schemeClr>
                  </a:outerShdw>
                </a:effectLst>
              </a:rPr>
              <a:t> reports</a:t>
            </a:r>
          </a:p>
        </p:txBody>
      </p:sp>
      <p:sp>
        <p:nvSpPr>
          <p:cNvPr id="11" name="Rounded Rectangle 10"/>
          <p:cNvSpPr/>
          <p:nvPr/>
        </p:nvSpPr>
        <p:spPr>
          <a:xfrm>
            <a:off x="6002952" y="3356097"/>
            <a:ext cx="1582613" cy="486958"/>
          </a:xfrm>
          <a:prstGeom prst="roundRect">
            <a:avLst/>
          </a:prstGeom>
          <a:solidFill>
            <a:srgbClr val="FFFF00"/>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400" dirty="0">
                <a:ln w="0"/>
                <a:solidFill>
                  <a:schemeClr val="tx1"/>
                </a:solidFill>
                <a:effectLst>
                  <a:outerShdw blurRad="38100" dist="19050" dir="2700000" algn="tl" rotWithShape="0">
                    <a:schemeClr val="dk1">
                      <a:alpha val="40000"/>
                    </a:schemeClr>
                  </a:outerShdw>
                </a:effectLst>
              </a:rPr>
              <a:t>Pt has correct info to make </a:t>
            </a:r>
            <a:r>
              <a:rPr lang="en-US" sz="1400" dirty="0" err="1">
                <a:ln w="0"/>
                <a:solidFill>
                  <a:schemeClr val="tx1"/>
                </a:solidFill>
                <a:effectLst>
                  <a:outerShdw blurRad="38100" dist="19050" dir="2700000" algn="tl" rotWithShape="0">
                    <a:schemeClr val="dk1">
                      <a:alpha val="40000"/>
                    </a:schemeClr>
                  </a:outerShdw>
                </a:effectLst>
              </a:rPr>
              <a:t>apptmt</a:t>
            </a:r>
            <a:endParaRPr lang="en-US" sz="1400" dirty="0">
              <a:ln w="0"/>
              <a:solidFill>
                <a:schemeClr val="tx1"/>
              </a:solidFill>
              <a:effectLst>
                <a:outerShdw blurRad="38100" dist="19050" dir="2700000" algn="tl" rotWithShape="0">
                  <a:schemeClr val="dk1">
                    <a:alpha val="40000"/>
                  </a:schemeClr>
                </a:outerShdw>
              </a:effectLst>
            </a:endParaRPr>
          </a:p>
        </p:txBody>
      </p:sp>
      <p:sp>
        <p:nvSpPr>
          <p:cNvPr id="12" name="Rounded Rectangle 11"/>
          <p:cNvSpPr/>
          <p:nvPr/>
        </p:nvSpPr>
        <p:spPr>
          <a:xfrm>
            <a:off x="6002953" y="3954359"/>
            <a:ext cx="1582613" cy="643211"/>
          </a:xfrm>
          <a:prstGeom prst="roundRect">
            <a:avLst/>
          </a:prstGeom>
          <a:solidFill>
            <a:srgbClr val="FFFF00"/>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400" dirty="0">
                <a:ln w="0"/>
                <a:solidFill>
                  <a:schemeClr val="tx1"/>
                </a:solidFill>
                <a:effectLst>
                  <a:outerShdw blurRad="38100" dist="19050" dir="2700000" algn="tl" rotWithShape="0">
                    <a:schemeClr val="dk1">
                      <a:alpha val="40000"/>
                    </a:schemeClr>
                  </a:outerShdw>
                </a:effectLst>
              </a:rPr>
              <a:t>Pt understands importance of eye exam</a:t>
            </a:r>
          </a:p>
        </p:txBody>
      </p:sp>
      <p:sp>
        <p:nvSpPr>
          <p:cNvPr id="13" name="Rounded Rectangle 12"/>
          <p:cNvSpPr/>
          <p:nvPr/>
        </p:nvSpPr>
        <p:spPr>
          <a:xfrm>
            <a:off x="6002953" y="5147609"/>
            <a:ext cx="1582613" cy="613542"/>
          </a:xfrm>
          <a:prstGeom prst="roundRect">
            <a:avLst/>
          </a:prstGeom>
          <a:solidFill>
            <a:srgbClr val="FFFF00"/>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400" dirty="0">
                <a:ln w="0"/>
                <a:solidFill>
                  <a:schemeClr val="tx1"/>
                </a:solidFill>
                <a:effectLst>
                  <a:outerShdw blurRad="38100" dist="19050" dir="2700000" algn="tl" rotWithShape="0">
                    <a:schemeClr val="dk1">
                      <a:alpha val="40000"/>
                    </a:schemeClr>
                  </a:outerShdw>
                </a:effectLst>
              </a:rPr>
              <a:t>Specialist has correct practice contact info</a:t>
            </a:r>
          </a:p>
        </p:txBody>
      </p:sp>
      <p:cxnSp>
        <p:nvCxnSpPr>
          <p:cNvPr id="15" name="Straight Arrow Connector 14"/>
          <p:cNvCxnSpPr>
            <a:stCxn id="6" idx="1"/>
          </p:cNvCxnSpPr>
          <p:nvPr/>
        </p:nvCxnSpPr>
        <p:spPr>
          <a:xfrm flipH="1">
            <a:off x="2839915" y="2816593"/>
            <a:ext cx="779588" cy="76187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stCxn id="7" idx="1"/>
          </p:cNvCxnSpPr>
          <p:nvPr/>
        </p:nvCxnSpPr>
        <p:spPr>
          <a:xfrm flipH="1" flipV="1">
            <a:off x="2866293" y="3894993"/>
            <a:ext cx="753208" cy="25934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8" idx="1"/>
          </p:cNvCxnSpPr>
          <p:nvPr/>
        </p:nvCxnSpPr>
        <p:spPr>
          <a:xfrm flipH="1" flipV="1">
            <a:off x="2839915" y="4167554"/>
            <a:ext cx="779586" cy="13025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stCxn id="9" idx="1"/>
            <a:endCxn id="6" idx="3"/>
          </p:cNvCxnSpPr>
          <p:nvPr/>
        </p:nvCxnSpPr>
        <p:spPr>
          <a:xfrm flipH="1">
            <a:off x="5474680" y="2210858"/>
            <a:ext cx="528273" cy="60573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stCxn id="10" idx="1"/>
            <a:endCxn id="6" idx="3"/>
          </p:cNvCxnSpPr>
          <p:nvPr/>
        </p:nvCxnSpPr>
        <p:spPr>
          <a:xfrm flipH="1">
            <a:off x="5474680" y="2806058"/>
            <a:ext cx="528273" cy="1053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stCxn id="11" idx="1"/>
            <a:endCxn id="7" idx="3"/>
          </p:cNvCxnSpPr>
          <p:nvPr/>
        </p:nvCxnSpPr>
        <p:spPr>
          <a:xfrm flipH="1">
            <a:off x="5474678" y="3599576"/>
            <a:ext cx="528274" cy="55475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stCxn id="12" idx="1"/>
            <a:endCxn id="7" idx="3"/>
          </p:cNvCxnSpPr>
          <p:nvPr/>
        </p:nvCxnSpPr>
        <p:spPr>
          <a:xfrm flipH="1" flipV="1">
            <a:off x="5474678" y="4154335"/>
            <a:ext cx="528275" cy="1216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a:stCxn id="13" idx="1"/>
            <a:endCxn id="8" idx="3"/>
          </p:cNvCxnSpPr>
          <p:nvPr/>
        </p:nvCxnSpPr>
        <p:spPr>
          <a:xfrm flipH="1">
            <a:off x="5474678" y="5454380"/>
            <a:ext cx="528275" cy="1568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70231722"/>
      </p:ext>
    </p:extLst>
  </p:cSld>
  <p:clrMapOvr>
    <a:masterClrMapping/>
  </p:clrMapOvr>
</p:sld>
</file>

<file path=ppt/theme/theme1.xml><?xml version="1.0" encoding="utf-8"?>
<a:theme xmlns:a="http://schemas.openxmlformats.org/drawingml/2006/main" name="powerpoint template Mount Auburn Office Practice Improvement Projec">
  <a:themeElements>
    <a:clrScheme name="Blank Presentation 8">
      <a:dk1>
        <a:srgbClr val="000000"/>
      </a:dk1>
      <a:lt1>
        <a:srgbClr val="FFFFFF"/>
      </a:lt1>
      <a:dk2>
        <a:srgbClr val="000000"/>
      </a:dk2>
      <a:lt2>
        <a:srgbClr val="808080"/>
      </a:lt2>
      <a:accent1>
        <a:srgbClr val="00CC99"/>
      </a:accent1>
      <a:accent2>
        <a:srgbClr val="FF0000"/>
      </a:accent2>
      <a:accent3>
        <a:srgbClr val="FFFFFF"/>
      </a:accent3>
      <a:accent4>
        <a:srgbClr val="000000"/>
      </a:accent4>
      <a:accent5>
        <a:srgbClr val="AAE2CA"/>
      </a:accent5>
      <a:accent6>
        <a:srgbClr val="E70000"/>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Blank Presentation 8">
        <a:dk1>
          <a:srgbClr val="000000"/>
        </a:dk1>
        <a:lt1>
          <a:srgbClr val="FFFFFF"/>
        </a:lt1>
        <a:dk2>
          <a:srgbClr val="000000"/>
        </a:dk2>
        <a:lt2>
          <a:srgbClr val="808080"/>
        </a:lt2>
        <a:accent1>
          <a:srgbClr val="00CC99"/>
        </a:accent1>
        <a:accent2>
          <a:srgbClr val="FF0000"/>
        </a:accent2>
        <a:accent3>
          <a:srgbClr val="FFFFFF"/>
        </a:accent3>
        <a:accent4>
          <a:srgbClr val="000000"/>
        </a:accent4>
        <a:accent5>
          <a:srgbClr val="AAE2CA"/>
        </a:accent5>
        <a:accent6>
          <a:srgbClr val="E70000"/>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Blank Presentation">
  <a:themeElements>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3200" b="1" i="0" u="none" strike="noStrike" cap="none" normalizeH="0" baseline="0">
            <a:ln>
              <a:noFill/>
            </a:ln>
            <a:solidFill>
              <a:schemeClr val="accent1"/>
            </a:solidFill>
            <a:effectLst/>
            <a:latin typeface="Times New Roman" pitchFamily="-112"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3200" b="1" i="0" u="none" strike="noStrike" cap="none" normalizeH="0" baseline="0">
            <a:ln>
              <a:noFill/>
            </a:ln>
            <a:solidFill>
              <a:schemeClr val="accent1"/>
            </a:solidFill>
            <a:effectLst/>
            <a:latin typeface="Times New Roman" pitchFamily="-112"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powerpoint template Mount Auburn Office Practice Improvement Projec</Template>
  <TotalTime>2422</TotalTime>
  <Words>2896</Words>
  <Application>Microsoft Office PowerPoint</Application>
  <PresentationFormat>On-screen Show (4:3)</PresentationFormat>
  <Paragraphs>311</Paragraphs>
  <Slides>43</Slides>
  <Notes>21</Notes>
  <HiddenSlides>0</HiddenSlides>
  <MMClips>0</MMClips>
  <ScaleCrop>false</ScaleCrop>
  <HeadingPairs>
    <vt:vector size="6" baseType="variant">
      <vt:variant>
        <vt:lpstr>Theme</vt:lpstr>
      </vt:variant>
      <vt:variant>
        <vt:i4>2</vt:i4>
      </vt:variant>
      <vt:variant>
        <vt:lpstr>Embedded OLE Servers</vt:lpstr>
      </vt:variant>
      <vt:variant>
        <vt:i4>1</vt:i4>
      </vt:variant>
      <vt:variant>
        <vt:lpstr>Slide Titles</vt:lpstr>
      </vt:variant>
      <vt:variant>
        <vt:i4>43</vt:i4>
      </vt:variant>
    </vt:vector>
  </HeadingPairs>
  <TitlesOfParts>
    <vt:vector size="46" baseType="lpstr">
      <vt:lpstr>powerpoint template Mount Auburn Office Practice Improvement Projec</vt:lpstr>
      <vt:lpstr>Blank Presentation</vt:lpstr>
      <vt:lpstr>Chart</vt:lpstr>
      <vt:lpstr>Reducing Errors in the Diagnostic Process:   Strategies to Address Common Pitfalls  Heuristics, Biases, Improvement Science and Improving Diagnostic Decision-Making</vt:lpstr>
      <vt:lpstr>Outline</vt:lpstr>
      <vt:lpstr>Reflexive Exercise</vt:lpstr>
      <vt:lpstr>Think Back to Your Training</vt:lpstr>
      <vt:lpstr>Now Think Back to Your Last Patient Session</vt:lpstr>
      <vt:lpstr>Your Best Strength Can Add Risk</vt:lpstr>
      <vt:lpstr>Two Decision-Making Systems</vt:lpstr>
      <vt:lpstr>Three Main Heuristic Classes  and Associated Biases</vt:lpstr>
      <vt:lpstr>Three Common “Brain Traps”</vt:lpstr>
      <vt:lpstr>Naturalistic Decisions</vt:lpstr>
      <vt:lpstr>How Common are these Errors?</vt:lpstr>
      <vt:lpstr>Small Group Exercise</vt:lpstr>
      <vt:lpstr> </vt:lpstr>
      <vt:lpstr>Easier to Admire than to Remedy</vt:lpstr>
      <vt:lpstr>Debiasing</vt:lpstr>
      <vt:lpstr>Sample Strategies</vt:lpstr>
      <vt:lpstr>PowerPoint Presentation</vt:lpstr>
      <vt:lpstr>PowerPoint Presentation</vt:lpstr>
      <vt:lpstr>COGNITIVE ERRORS  (n = 320)  Most common:</vt:lpstr>
      <vt:lpstr>Potential Strategies</vt:lpstr>
      <vt:lpstr>Graber Checklist Example (ED)</vt:lpstr>
      <vt:lpstr>Systems Helps and Hurts?</vt:lpstr>
      <vt:lpstr>Do Try This at Home!</vt:lpstr>
      <vt:lpstr>Mt. Auburn Examples</vt:lpstr>
      <vt:lpstr>How Does Change Happen in Your Practice?</vt:lpstr>
      <vt:lpstr>Brief Intro to QI and Model for Improvement</vt:lpstr>
      <vt:lpstr>PowerPoint Presentation</vt:lpstr>
      <vt:lpstr>PowerPoint Presentation</vt:lpstr>
      <vt:lpstr>The Model for Improvement</vt:lpstr>
      <vt:lpstr>PowerPoint Presentation</vt:lpstr>
      <vt:lpstr>PDSA</vt:lpstr>
      <vt:lpstr>PowerPoint Presentation</vt:lpstr>
      <vt:lpstr>PowerPoint Presentation</vt:lpstr>
      <vt:lpstr>PowerPoint Presentation</vt:lpstr>
      <vt:lpstr>Run Chart – Measurement over time</vt:lpstr>
      <vt:lpstr>Same B&amp;A</vt:lpstr>
      <vt:lpstr>Examples of Annotated Run Charts</vt:lpstr>
      <vt:lpstr>Final Exercise</vt:lpstr>
      <vt:lpstr>Summary</vt:lpstr>
      <vt:lpstr>More Summary</vt:lpstr>
      <vt:lpstr>Questions, Comments, Discussion</vt:lpstr>
      <vt:lpstr>Driver Diagram</vt:lpstr>
      <vt:lpstr>Diabetic Eye Exam Driver Diagram</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Emily Biocchi</dc:creator>
  <cp:lastModifiedBy>Emily Biocchi</cp:lastModifiedBy>
  <cp:revision>83</cp:revision>
  <cp:lastPrinted>2016-05-03T20:24:46Z</cp:lastPrinted>
  <dcterms:created xsi:type="dcterms:W3CDTF">2016-02-16T16:48:05Z</dcterms:created>
  <dcterms:modified xsi:type="dcterms:W3CDTF">2016-06-07T19:57:58Z</dcterms:modified>
</cp:coreProperties>
</file>